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embeddedFontLst>
    <p:embeddedFont>
      <p:font typeface="Proxima Nova"/>
      <p:regular r:id="rId26"/>
      <p:bold r:id="rId27"/>
      <p:italic r:id="rId28"/>
      <p:boldItalic r:id="rId29"/>
    </p:embeddedFont>
    <p:embeddedFont>
      <p:font typeface="Arial Narrow"/>
      <p:regular r:id="rId30"/>
      <p:bold r:id="rId31"/>
      <p:italic r:id="rId32"/>
      <p:boldItalic r:id="rId33"/>
    </p:embeddedFont>
    <p:embeddedFont>
      <p:font typeface="Comfortaa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hVpBxqaZKWYG8wK38TPNVVL4oz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4BACCA-02A9-4172-9CDB-B91F60D34C7A}">
  <a:tblStyle styleId="{D34BACCA-02A9-4172-9CDB-B91F60D34C7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2612193B-54DE-4BC7-81AA-B13AF20EEE3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roximaNova-regular.fntdata"/><Relationship Id="rId25" Type="http://schemas.openxmlformats.org/officeDocument/2006/relationships/slide" Target="slides/slide19.xml"/><Relationship Id="rId28" Type="http://schemas.openxmlformats.org/officeDocument/2006/relationships/font" Target="fonts/ProximaNova-italic.fntdata"/><Relationship Id="rId27" Type="http://schemas.openxmlformats.org/officeDocument/2006/relationships/font" Target="fonts/ProximaNov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rialNarrow-bold.fntdata"/><Relationship Id="rId30" Type="http://schemas.openxmlformats.org/officeDocument/2006/relationships/font" Target="fonts/ArialNarrow-regular.fntdata"/><Relationship Id="rId11" Type="http://schemas.openxmlformats.org/officeDocument/2006/relationships/slide" Target="slides/slide5.xml"/><Relationship Id="rId33" Type="http://schemas.openxmlformats.org/officeDocument/2006/relationships/font" Target="fonts/ArialNarrow-boldItalic.fntdata"/><Relationship Id="rId10" Type="http://schemas.openxmlformats.org/officeDocument/2006/relationships/slide" Target="slides/slide4.xml"/><Relationship Id="rId32" Type="http://schemas.openxmlformats.org/officeDocument/2006/relationships/font" Target="fonts/ArialNarrow-italic.fntdata"/><Relationship Id="rId13" Type="http://schemas.openxmlformats.org/officeDocument/2006/relationships/slide" Target="slides/slide7.xml"/><Relationship Id="rId35" Type="http://schemas.openxmlformats.org/officeDocument/2006/relationships/font" Target="fonts/Comfortaa-bold.fntdata"/><Relationship Id="rId12" Type="http://schemas.openxmlformats.org/officeDocument/2006/relationships/slide" Target="slides/slide6.xml"/><Relationship Id="rId34" Type="http://schemas.openxmlformats.org/officeDocument/2006/relationships/font" Target="fonts/Comfortaa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d96c47c36c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2d96c47c36c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a5b7dd279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3a5b7dd279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a5b7dd2793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3a5b7dd2793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99ae16ed98_1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g399ae16ed98_1_218:notes"/>
          <p:cNvSpPr/>
          <p:nvPr>
            <p:ph idx="2" type="sldImg"/>
          </p:nvPr>
        </p:nvSpPr>
        <p:spPr>
          <a:xfrm>
            <a:off x="1687546" y="685800"/>
            <a:ext cx="3483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a5b7dd2793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1" name="Google Shape;421;g3a5b7dd2793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d96c47c36c_0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g2d96c47c36c_0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99ae16ed98_1_4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8" name="Google Shape;458;g399ae16ed98_1_4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99ae16ed98_1_3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g399ae16ed98_1_3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99ae16ed98_1_3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0" name="Google Shape;480;g399ae16ed98_1_3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b59bdc2b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32b59bdc2b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2b69cabe72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32b69cabe72_0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bbf1c2e7b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32bbf1c2e7b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bbf1c2e7b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32bbf1c2e7b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96c47c36c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2d96c47c36c_0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a3a53d45ce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3a3a53d45ce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2c9d2616a2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32c9d2616a2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32c9d2616a2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2b69cabe72_0_2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32b69cabe72_0_2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hyperlink" Target="mailto:dflab@korea.ac.kr" TargetMode="External"/><Relationship Id="rId5" Type="http://schemas.openxmlformats.org/officeDocument/2006/relationships/hyperlink" Target="https://cuzproduces.com/dflab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hyperlink" Target="mailto:dflab@korea.ac.kr" TargetMode="External"/><Relationship Id="rId5" Type="http://schemas.openxmlformats.org/officeDocument/2006/relationships/hyperlink" Target="https://cuzproduces.com/dflab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0.jpg"/><Relationship Id="rId5" Type="http://schemas.openxmlformats.org/officeDocument/2006/relationships/hyperlink" Target="https://www.cuzproduces.com/dflab/" TargetMode="External"/><Relationship Id="rId6" Type="http://schemas.openxmlformats.org/officeDocument/2006/relationships/hyperlink" Target="https://www.cuzproduces.com/dflab/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s://www.cuzproduces.com/dflab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hyperlink" Target="https://www.undp.org/policy-centre/seou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etwork connection abstract against a white background" id="101" name="Google Shape;101;p1"/>
          <p:cNvPicPr preferRelativeResize="0"/>
          <p:nvPr/>
        </p:nvPicPr>
        <p:blipFill rotWithShape="1">
          <a:blip r:embed="rId3">
            <a:alphaModFix amt="50000"/>
          </a:blip>
          <a:srcRect b="0" l="0" r="0"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>
            <p:ph type="ctrTitle"/>
          </p:nvPr>
        </p:nvSpPr>
        <p:spPr>
          <a:xfrm>
            <a:off x="766053" y="448327"/>
            <a:ext cx="10659900" cy="36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Proxima Nova"/>
              <a:buNone/>
            </a:pPr>
            <a:r>
              <a:rPr lang="en-US" sz="5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Toward Transparency 3.0:</a:t>
            </a:r>
            <a:endParaRPr sz="5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Proxima Nova"/>
              <a:buNone/>
            </a:pPr>
            <a:r>
              <a:rPr lang="en-US" sz="5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 Data Value Chain Assessment of Transparency 2.0</a:t>
            </a:r>
            <a:endParaRPr sz="5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" name="Google Shape;103;p1"/>
          <p:cNvSpPr txBox="1"/>
          <p:nvPr>
            <p:ph idx="1" type="subTitle"/>
          </p:nvPr>
        </p:nvSpPr>
        <p:spPr>
          <a:xfrm>
            <a:off x="311975" y="3957800"/>
            <a:ext cx="11520300" cy="270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2025.11.26</a:t>
            </a:r>
            <a:endParaRPr sz="2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t/>
            </a:r>
            <a:endParaRPr sz="2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Development Futures Lab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US" sz="1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 Research Institute at Korea University</a:t>
            </a:r>
            <a:endParaRPr sz="1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US" sz="1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for</a:t>
            </a:r>
            <a:endParaRPr sz="1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IATI Members’ Assembly and Community Exchange 2025</a:t>
            </a:r>
            <a:r>
              <a:rPr lang="en-US" sz="1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Nairobi, Kenya </a:t>
            </a:r>
            <a:endParaRPr sz="1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t/>
            </a:r>
            <a:endParaRPr sz="1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" name="Google Shape;104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g2d96c47c36c_0_164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descr="Network connection abstract against a white background" id="243" name="Google Shape;243;g2d96c47c36c_0_164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15732"/>
            <a:stretch/>
          </p:blipFill>
          <p:spPr>
            <a:xfrm>
              <a:off x="0" y="1"/>
              <a:ext cx="1219198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g2d96c47c36c_0_164"/>
            <p:cNvSpPr/>
            <p:nvPr/>
          </p:nvSpPr>
          <p:spPr>
            <a:xfrm>
              <a:off x="0" y="1138136"/>
              <a:ext cx="12192000" cy="571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g2d96c47c36c_0_164"/>
          <p:cNvSpPr txBox="1"/>
          <p:nvPr/>
        </p:nvSpPr>
        <p:spPr>
          <a:xfrm>
            <a:off x="430696" y="248478"/>
            <a:ext cx="105156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3F"/>
              </a:buClr>
              <a:buSzPts val="3600"/>
              <a:buFont typeface="Proxima Nova"/>
              <a:buNone/>
            </a:pPr>
            <a:r>
              <a:rPr b="1" i="0" lang="en-US" sz="36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4. General </a:t>
            </a:r>
            <a:r>
              <a:rPr b="1" lang="en-US" sz="3600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b="1" i="0" lang="en-US" sz="36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indings</a:t>
            </a:r>
            <a:endParaRPr b="1" i="0" sz="36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6" name="Google Shape;246;g2d96c47c36c_0_16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g2d96c47c36c_0_164"/>
          <p:cNvSpPr txBox="1"/>
          <p:nvPr/>
        </p:nvSpPr>
        <p:spPr>
          <a:xfrm>
            <a:off x="1039425" y="2307200"/>
            <a:ext cx="10018800" cy="3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Major improvement over time</a:t>
            </a:r>
            <a:endParaRPr b="0" i="0" sz="2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Moving target</a:t>
            </a:r>
            <a:endParaRPr b="0" i="0" sz="2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Better for transparency than aid planning</a:t>
            </a:r>
            <a:endParaRPr b="0" i="0" sz="2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documents probably an underutilized asset</a:t>
            </a:r>
            <a:endParaRPr b="0" i="0" sz="2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Voluntary nature will remain a challenge</a:t>
            </a:r>
            <a:endParaRPr b="0" i="0" sz="2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Positioned to take IATI to another level</a:t>
            </a:r>
            <a:endParaRPr b="0" i="0" sz="2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g3a5b7dd2793_0_0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descr="Network connection abstract against a white background" id="253" name="Google Shape;253;g3a5b7dd2793_0_0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15732"/>
            <a:stretch/>
          </p:blipFill>
          <p:spPr>
            <a:xfrm>
              <a:off x="0" y="1"/>
              <a:ext cx="1219198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g3a5b7dd2793_0_0"/>
            <p:cNvSpPr/>
            <p:nvPr/>
          </p:nvSpPr>
          <p:spPr>
            <a:xfrm>
              <a:off x="0" y="1138136"/>
              <a:ext cx="12192000" cy="571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g3a5b7dd2793_0_0"/>
          <p:cNvSpPr txBox="1"/>
          <p:nvPr/>
        </p:nvSpPr>
        <p:spPr>
          <a:xfrm>
            <a:off x="430696" y="248478"/>
            <a:ext cx="105156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3F"/>
              </a:buClr>
              <a:buSzPts val="3600"/>
              <a:buFont typeface="Proxima Nova"/>
              <a:buNone/>
            </a:pPr>
            <a:r>
              <a:rPr b="1" lang="en-US" sz="3600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Specific</a:t>
            </a:r>
            <a:r>
              <a:rPr b="1" i="0" lang="en-US" sz="36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-US" sz="3600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b="1" i="0" lang="en-US" sz="36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indings</a:t>
            </a:r>
            <a:endParaRPr b="1" i="0" sz="36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6" name="Google Shape;256;g3a5b7dd2793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57" name="Google Shape;257;g3a5b7dd2793_0_0"/>
          <p:cNvGraphicFramePr/>
          <p:nvPr/>
        </p:nvGraphicFramePr>
        <p:xfrm>
          <a:off x="838188" y="16409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{D34BACCA-02A9-4172-9CDB-B91F60D34C7A}</a:tableStyleId>
              </a:tblPr>
              <a:tblGrid>
                <a:gridCol w="2927550"/>
                <a:gridCol w="3542700"/>
                <a:gridCol w="4045375"/>
              </a:tblGrid>
              <a:tr h="315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Dimension(s)</a:t>
                      </a:r>
                      <a:endParaRPr b="1"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Problem</a:t>
                      </a:r>
                      <a:endParaRPr b="1"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Observable as…</a:t>
                      </a:r>
                      <a:endParaRPr b="1"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66C599"/>
                    </a:solidFill>
                  </a:tcPr>
                </a:tc>
              </a:tr>
              <a:tr h="8799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Intrinsic Quality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i="1"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Accuracy</a:t>
                      </a:r>
                      <a:endParaRPr i="1"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Lack of project validation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Mismatch between budget and expenditure in CDFD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(e.g., new funding or carryovers?)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CE2"/>
                    </a:solidFill>
                  </a:tcPr>
                </a:tc>
              </a:tr>
              <a:tr h="8799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Lack of unique identifiers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Duplicate identifiers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CE2"/>
                    </a:solidFill>
                  </a:tcPr>
                </a:tc>
              </a:tr>
              <a:tr h="87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Contextual Relevance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i="1"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Completeness</a:t>
                      </a:r>
                      <a:endParaRPr i="1"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Incomplete data inputs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Missing data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CE2"/>
                    </a:solidFill>
                  </a:tcPr>
                </a:tc>
              </a:tr>
              <a:tr h="87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Contextual Relevance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i="1"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Timeliness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Irregular data updates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Outdated data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CE2"/>
                    </a:solidFill>
                  </a:tcPr>
                </a:tc>
              </a:tr>
              <a:tr h="87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Contextual Relevance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i="1"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Appropriateness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Structural inefficiencies for real-time use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Delayed responses for queries using </a:t>
                      </a:r>
                      <a:r>
                        <a:rPr lang="en-US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SQL/API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C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g3a5b7dd2793_0_9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descr="Network connection abstract against a white background" id="263" name="Google Shape;263;g3a5b7dd2793_0_9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15732"/>
            <a:stretch/>
          </p:blipFill>
          <p:spPr>
            <a:xfrm>
              <a:off x="0" y="1"/>
              <a:ext cx="1219198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g3a5b7dd2793_0_9"/>
            <p:cNvSpPr/>
            <p:nvPr/>
          </p:nvSpPr>
          <p:spPr>
            <a:xfrm>
              <a:off x="0" y="1138136"/>
              <a:ext cx="12192000" cy="571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g3a5b7dd2793_0_9"/>
          <p:cNvSpPr txBox="1"/>
          <p:nvPr/>
        </p:nvSpPr>
        <p:spPr>
          <a:xfrm>
            <a:off x="430696" y="248478"/>
            <a:ext cx="105156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3F"/>
              </a:buClr>
              <a:buSzPts val="3600"/>
              <a:buFont typeface="Proxima Nova"/>
              <a:buNone/>
            </a:pPr>
            <a:r>
              <a:rPr b="1" lang="en-US" sz="3600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Specific findings</a:t>
            </a:r>
            <a:endParaRPr b="1" i="0" sz="36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6" name="Google Shape;266;g3a5b7dd2793_0_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67" name="Google Shape;267;g3a5b7dd2793_0_9"/>
          <p:cNvGraphicFramePr/>
          <p:nvPr/>
        </p:nvGraphicFramePr>
        <p:xfrm>
          <a:off x="838213" y="15168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{D34BACCA-02A9-4172-9CDB-B91F60D34C7A}</a:tableStyleId>
              </a:tblPr>
              <a:tblGrid>
                <a:gridCol w="2927450"/>
                <a:gridCol w="3542675"/>
                <a:gridCol w="4045450"/>
              </a:tblGrid>
              <a:tr h="345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Dimension(s)</a:t>
                      </a:r>
                      <a:endParaRPr b="1"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Problem</a:t>
                      </a:r>
                      <a:endParaRPr b="1"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Observable as…</a:t>
                      </a:r>
                      <a:endParaRPr b="1"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66C599"/>
                    </a:solidFill>
                  </a:tcPr>
                </a:tc>
              </a:tr>
              <a:tr h="691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Representational Clarity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i="1"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Interpretability</a:t>
                      </a:r>
                      <a:endParaRPr i="1"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Absence of standardized attribute constraints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 in different languages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CE2"/>
                    </a:solidFill>
                  </a:tcPr>
                </a:tc>
              </a:tr>
              <a:tr h="691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Representational Clarity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i="1"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Consistency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Lack of clear roles among IATI tools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Inconsistent query responses between tools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CE2"/>
                    </a:solidFill>
                  </a:tcPr>
                </a:tc>
              </a:tr>
              <a:tr h="69135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Accessibility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i="1"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Ease of use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Inability to view trends both in time and across regions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Only individual countries/years selectable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CE2"/>
                    </a:solidFill>
                  </a:tcPr>
                </a:tc>
              </a:tr>
              <a:tr h="6913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Fragmented donor scales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Lack of linkage between multiple donor agencies in same country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CE2"/>
                    </a:solidFill>
                  </a:tcPr>
                </a:tc>
              </a:tr>
              <a:tr h="6913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Lack of single/multifunding differentiation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Projects reported an individual basis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CE2"/>
                    </a:solidFill>
                  </a:tcPr>
                </a:tc>
              </a:tr>
              <a:tr h="3457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Lack of visualizations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Non-interactive visualizations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CE2"/>
                    </a:solidFill>
                  </a:tcPr>
                </a:tc>
              </a:tr>
              <a:tr h="691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User Capacity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Varying degrees of user capacity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Varying demands on IATI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C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g399ae16ed98_1_218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descr="Network connection abstract against a white background" id="273" name="Google Shape;273;g399ae16ed98_1_218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15732"/>
            <a:stretch/>
          </p:blipFill>
          <p:spPr>
            <a:xfrm>
              <a:off x="0" y="1"/>
              <a:ext cx="1219198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g399ae16ed98_1_218"/>
            <p:cNvSpPr/>
            <p:nvPr/>
          </p:nvSpPr>
          <p:spPr>
            <a:xfrm>
              <a:off x="0" y="1138136"/>
              <a:ext cx="12192000" cy="571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g399ae16ed98_1_218"/>
          <p:cNvSpPr txBox="1"/>
          <p:nvPr/>
        </p:nvSpPr>
        <p:spPr>
          <a:xfrm>
            <a:off x="430696" y="248478"/>
            <a:ext cx="105156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3F"/>
              </a:buClr>
              <a:buSzPts val="3600"/>
              <a:buFont typeface="Proxima Nova"/>
              <a:buNone/>
            </a:pPr>
            <a:r>
              <a:rPr b="1" lang="en-US" sz="3600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Compiled f</a:t>
            </a:r>
            <a:r>
              <a:rPr b="1" i="0" lang="en-US" sz="36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indings and suggestions</a:t>
            </a:r>
            <a:endParaRPr b="1" i="0" sz="36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76" name="Google Shape;276;g399ae16ed98_1_218"/>
          <p:cNvGrpSpPr/>
          <p:nvPr/>
        </p:nvGrpSpPr>
        <p:grpSpPr>
          <a:xfrm>
            <a:off x="7878940" y="1620671"/>
            <a:ext cx="368866" cy="4072037"/>
            <a:chOff x="11160325" y="106707"/>
            <a:chExt cx="879300" cy="6217800"/>
          </a:xfrm>
        </p:grpSpPr>
        <p:sp>
          <p:nvSpPr>
            <p:cNvPr id="277" name="Google Shape;277;g399ae16ed98_1_218"/>
            <p:cNvSpPr/>
            <p:nvPr/>
          </p:nvSpPr>
          <p:spPr>
            <a:xfrm rot="5400000">
              <a:off x="8491075" y="2775957"/>
              <a:ext cx="6217800" cy="8793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EDEDE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28250" lIns="56500" spcFirstLastPara="1" rIns="56500" wrap="square" tIns="282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13"/>
                <a:buFont typeface="Arial"/>
                <a:buNone/>
              </a:pPr>
              <a:r>
                <a:t/>
              </a:r>
              <a:endParaRPr b="1" i="0" sz="1112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78" name="Google Shape;278;g399ae16ed98_1_218"/>
            <p:cNvSpPr/>
            <p:nvPr/>
          </p:nvSpPr>
          <p:spPr>
            <a:xfrm rot="-5400000">
              <a:off x="10149009" y="3272274"/>
              <a:ext cx="2901900" cy="3414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28250" lIns="56500" spcFirstLastPara="1" rIns="56500" wrap="square" tIns="282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60"/>
                <a:buFont typeface="Arial"/>
                <a:buNone/>
              </a:pPr>
              <a:r>
                <a:rPr b="1" i="0" lang="en-US" sz="1159" u="none" cap="none" strike="noStrik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DATA VALUE CHAIN</a:t>
              </a:r>
              <a:endParaRPr b="0" i="0" sz="541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279" name="Google Shape;279;g399ae16ed98_1_218"/>
          <p:cNvGrpSpPr/>
          <p:nvPr/>
        </p:nvGrpSpPr>
        <p:grpSpPr>
          <a:xfrm>
            <a:off x="221472" y="1312076"/>
            <a:ext cx="11528694" cy="4880888"/>
            <a:chOff x="1305718" y="1243587"/>
            <a:chExt cx="18813143" cy="7900434"/>
          </a:xfrm>
        </p:grpSpPr>
        <p:cxnSp>
          <p:nvCxnSpPr>
            <p:cNvPr id="280" name="Google Shape;280;g399ae16ed98_1_218"/>
            <p:cNvCxnSpPr/>
            <p:nvPr/>
          </p:nvCxnSpPr>
          <p:spPr>
            <a:xfrm>
              <a:off x="13752273" y="3913116"/>
              <a:ext cx="1844400" cy="525300"/>
            </a:xfrm>
            <a:prstGeom prst="straightConnector1">
              <a:avLst/>
            </a:prstGeom>
            <a:noFill/>
            <a:ln cap="flat" cmpd="sng" w="9525">
              <a:solidFill>
                <a:srgbClr val="FFD966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81" name="Google Shape;281;g399ae16ed98_1_218"/>
            <p:cNvCxnSpPr/>
            <p:nvPr/>
          </p:nvCxnSpPr>
          <p:spPr>
            <a:xfrm>
              <a:off x="13888190" y="3283266"/>
              <a:ext cx="1761300" cy="688800"/>
            </a:xfrm>
            <a:prstGeom prst="straightConnector1">
              <a:avLst/>
            </a:prstGeom>
            <a:noFill/>
            <a:ln cap="flat" cmpd="sng" w="9525">
              <a:solidFill>
                <a:srgbClr val="9CC2E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82" name="Google Shape;282;g399ae16ed98_1_218"/>
            <p:cNvCxnSpPr>
              <a:endCxn id="283" idx="6"/>
            </p:cNvCxnSpPr>
            <p:nvPr/>
          </p:nvCxnSpPr>
          <p:spPr>
            <a:xfrm flipH="1" rot="10800000">
              <a:off x="13677588" y="2485522"/>
              <a:ext cx="1851300" cy="817800"/>
            </a:xfrm>
            <a:prstGeom prst="straightConnector1">
              <a:avLst/>
            </a:prstGeom>
            <a:noFill/>
            <a:ln cap="flat" cmpd="sng" w="9525">
              <a:solidFill>
                <a:srgbClr val="9CC2E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84" name="Google Shape;284;g399ae16ed98_1_218"/>
            <p:cNvCxnSpPr/>
            <p:nvPr/>
          </p:nvCxnSpPr>
          <p:spPr>
            <a:xfrm flipH="1" rot="10800000">
              <a:off x="13677665" y="2934083"/>
              <a:ext cx="1947900" cy="325500"/>
            </a:xfrm>
            <a:prstGeom prst="straightConnector1">
              <a:avLst/>
            </a:prstGeom>
            <a:noFill/>
            <a:ln cap="flat" cmpd="sng" w="9525">
              <a:solidFill>
                <a:srgbClr val="9CC2E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85" name="Google Shape;285;g399ae16ed98_1_218"/>
            <p:cNvCxnSpPr/>
            <p:nvPr/>
          </p:nvCxnSpPr>
          <p:spPr>
            <a:xfrm flipH="1" rot="10800000">
              <a:off x="13752276" y="1962261"/>
              <a:ext cx="1939800" cy="727500"/>
            </a:xfrm>
            <a:prstGeom prst="straightConnector1">
              <a:avLst/>
            </a:prstGeom>
            <a:noFill/>
            <a:ln cap="flat" cmpd="sng" w="9525">
              <a:solidFill>
                <a:srgbClr val="9CC2E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86" name="Google Shape;286;g399ae16ed98_1_218"/>
            <p:cNvCxnSpPr/>
            <p:nvPr/>
          </p:nvCxnSpPr>
          <p:spPr>
            <a:xfrm rot="10800000">
              <a:off x="13699430" y="4386945"/>
              <a:ext cx="1915200" cy="527700"/>
            </a:xfrm>
            <a:prstGeom prst="straightConnector1">
              <a:avLst/>
            </a:prstGeom>
            <a:noFill/>
            <a:ln cap="flat" cmpd="sng" w="9525">
              <a:solidFill>
                <a:srgbClr val="FFD966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87" name="Google Shape;287;g399ae16ed98_1_218"/>
            <p:cNvCxnSpPr>
              <a:stCxn id="288" idx="2"/>
            </p:cNvCxnSpPr>
            <p:nvPr/>
          </p:nvCxnSpPr>
          <p:spPr>
            <a:xfrm>
              <a:off x="13917582" y="4509085"/>
              <a:ext cx="1653600" cy="890700"/>
            </a:xfrm>
            <a:prstGeom prst="straightConnector1">
              <a:avLst/>
            </a:prstGeom>
            <a:noFill/>
            <a:ln cap="flat" cmpd="sng" w="9525">
              <a:solidFill>
                <a:srgbClr val="FFD966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89" name="Google Shape;289;g399ae16ed98_1_218"/>
            <p:cNvCxnSpPr/>
            <p:nvPr/>
          </p:nvCxnSpPr>
          <p:spPr>
            <a:xfrm>
              <a:off x="13840981" y="4508750"/>
              <a:ext cx="1762800" cy="1417200"/>
            </a:xfrm>
            <a:prstGeom prst="straightConnector1">
              <a:avLst/>
            </a:prstGeom>
            <a:noFill/>
            <a:ln cap="flat" cmpd="sng" w="9525">
              <a:solidFill>
                <a:srgbClr val="FFD966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90" name="Google Shape;290;g399ae16ed98_1_218"/>
            <p:cNvCxnSpPr/>
            <p:nvPr/>
          </p:nvCxnSpPr>
          <p:spPr>
            <a:xfrm>
              <a:off x="13752273" y="6390178"/>
              <a:ext cx="1818900" cy="992400"/>
            </a:xfrm>
            <a:prstGeom prst="straightConnector1">
              <a:avLst/>
            </a:prstGeom>
            <a:noFill/>
            <a:ln cap="flat" cmpd="sng" w="9525">
              <a:solidFill>
                <a:srgbClr val="A8D08C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91" name="Google Shape;291;g399ae16ed98_1_218"/>
            <p:cNvCxnSpPr/>
            <p:nvPr/>
          </p:nvCxnSpPr>
          <p:spPr>
            <a:xfrm rot="10800000">
              <a:off x="13789456" y="7759871"/>
              <a:ext cx="1807200" cy="1027500"/>
            </a:xfrm>
            <a:prstGeom prst="straightConnector1">
              <a:avLst/>
            </a:prstGeom>
            <a:noFill/>
            <a:ln cap="flat" cmpd="sng" w="9525">
              <a:solidFill>
                <a:srgbClr val="F4B08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92" name="Google Shape;292;g399ae16ed98_1_218"/>
            <p:cNvCxnSpPr/>
            <p:nvPr/>
          </p:nvCxnSpPr>
          <p:spPr>
            <a:xfrm>
              <a:off x="13815600" y="3258573"/>
              <a:ext cx="1849200" cy="154800"/>
            </a:xfrm>
            <a:prstGeom prst="straightConnector1">
              <a:avLst/>
            </a:prstGeom>
            <a:noFill/>
            <a:ln cap="flat" cmpd="sng" w="9525">
              <a:solidFill>
                <a:srgbClr val="9CC2E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93" name="Google Shape;293;g399ae16ed98_1_218"/>
            <p:cNvCxnSpPr>
              <a:stCxn id="294" idx="2"/>
            </p:cNvCxnSpPr>
            <p:nvPr/>
          </p:nvCxnSpPr>
          <p:spPr>
            <a:xfrm>
              <a:off x="13917579" y="6358191"/>
              <a:ext cx="1747200" cy="498300"/>
            </a:xfrm>
            <a:prstGeom prst="straightConnector1">
              <a:avLst/>
            </a:prstGeom>
            <a:noFill/>
            <a:ln cap="flat" cmpd="sng" w="9525">
              <a:solidFill>
                <a:srgbClr val="A8D08C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95" name="Google Shape;295;g399ae16ed98_1_218"/>
            <p:cNvCxnSpPr/>
            <p:nvPr/>
          </p:nvCxnSpPr>
          <p:spPr>
            <a:xfrm rot="10800000">
              <a:off x="13298595" y="7568746"/>
              <a:ext cx="2327100" cy="743100"/>
            </a:xfrm>
            <a:prstGeom prst="straightConnector1">
              <a:avLst/>
            </a:prstGeom>
            <a:noFill/>
            <a:ln cap="flat" cmpd="sng" w="9525">
              <a:solidFill>
                <a:srgbClr val="F4B08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96" name="Google Shape;296;g399ae16ed98_1_218"/>
            <p:cNvCxnSpPr/>
            <p:nvPr/>
          </p:nvCxnSpPr>
          <p:spPr>
            <a:xfrm rot="10800000">
              <a:off x="13381453" y="7703752"/>
              <a:ext cx="2215200" cy="65700"/>
            </a:xfrm>
            <a:prstGeom prst="straightConnector1">
              <a:avLst/>
            </a:prstGeom>
            <a:noFill/>
            <a:ln cap="flat" cmpd="sng" w="9525">
              <a:solidFill>
                <a:srgbClr val="F4B08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97" name="Google Shape;297;g399ae16ed98_1_218"/>
            <p:cNvCxnSpPr/>
            <p:nvPr/>
          </p:nvCxnSpPr>
          <p:spPr>
            <a:xfrm>
              <a:off x="13677664" y="4367304"/>
              <a:ext cx="1904700" cy="2005500"/>
            </a:xfrm>
            <a:prstGeom prst="straightConnector1">
              <a:avLst/>
            </a:prstGeom>
            <a:noFill/>
            <a:ln cap="flat" cmpd="sng" w="9525">
              <a:solidFill>
                <a:srgbClr val="FFD966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298" name="Google Shape;298;g399ae16ed98_1_218"/>
            <p:cNvGrpSpPr/>
            <p:nvPr/>
          </p:nvGrpSpPr>
          <p:grpSpPr>
            <a:xfrm>
              <a:off x="15244161" y="1725038"/>
              <a:ext cx="4874700" cy="7247870"/>
              <a:chOff x="3811297" y="5449"/>
              <a:chExt cx="4874700" cy="7247870"/>
            </a:xfrm>
          </p:grpSpPr>
          <p:sp>
            <p:nvSpPr>
              <p:cNvPr id="299" name="Google Shape;299;g399ae16ed98_1_218"/>
              <p:cNvSpPr/>
              <p:nvPr/>
            </p:nvSpPr>
            <p:spPr>
              <a:xfrm>
                <a:off x="4003383" y="5449"/>
                <a:ext cx="4503900" cy="461700"/>
              </a:xfrm>
              <a:prstGeom prst="roundRect">
                <a:avLst>
                  <a:gd fmla="val 16667" name="adj"/>
                </a:avLst>
              </a:prstGeom>
              <a:solidFill>
                <a:srgbClr val="5B9BD5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55025" lIns="55025" spcFirstLastPara="1" rIns="55025" wrap="square" tIns="55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g399ae16ed98_1_218"/>
              <p:cNvSpPr txBox="1"/>
              <p:nvPr/>
            </p:nvSpPr>
            <p:spPr>
              <a:xfrm>
                <a:off x="4025919" y="27985"/>
                <a:ext cx="44586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950" lIns="45875" spcFirstLastPara="1" rIns="45875" wrap="square" tIns="22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40"/>
                  <a:buFont typeface="Calibri"/>
                  <a:buNone/>
                </a:pPr>
                <a:r>
                  <a:rPr b="0" i="0" lang="en-US" sz="124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Integrated Data Compliance System</a:t>
                </a:r>
                <a:endParaRPr b="0" i="0" sz="124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g399ae16ed98_1_218"/>
              <p:cNvSpPr/>
              <p:nvPr/>
            </p:nvSpPr>
            <p:spPr>
              <a:xfrm>
                <a:off x="4003383" y="490175"/>
                <a:ext cx="4503900" cy="461700"/>
              </a:xfrm>
              <a:prstGeom prst="roundRect">
                <a:avLst>
                  <a:gd fmla="val 16667" name="adj"/>
                </a:avLst>
              </a:prstGeom>
              <a:solidFill>
                <a:srgbClr val="5B9BD5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55025" lIns="55025" spcFirstLastPara="1" rIns="55025" wrap="square" tIns="55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g399ae16ed98_1_218"/>
              <p:cNvSpPr txBox="1"/>
              <p:nvPr/>
            </p:nvSpPr>
            <p:spPr>
              <a:xfrm>
                <a:off x="4025919" y="512711"/>
                <a:ext cx="44586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950" lIns="45875" spcFirstLastPara="1" rIns="45875" wrap="square" tIns="22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40"/>
                  <a:buFont typeface="Calibri"/>
                  <a:buNone/>
                </a:pPr>
                <a:r>
                  <a:rPr b="0" i="0" lang="en-US" sz="124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Integrated Validation System</a:t>
                </a:r>
                <a:endParaRPr b="0" i="0" sz="85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g399ae16ed98_1_218"/>
              <p:cNvSpPr/>
              <p:nvPr/>
            </p:nvSpPr>
            <p:spPr>
              <a:xfrm>
                <a:off x="4003383" y="974902"/>
                <a:ext cx="4503900" cy="461700"/>
              </a:xfrm>
              <a:prstGeom prst="roundRect">
                <a:avLst>
                  <a:gd fmla="val 16667" name="adj"/>
                </a:avLst>
              </a:prstGeom>
              <a:solidFill>
                <a:srgbClr val="5B9BD5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55025" lIns="55025" spcFirstLastPara="1" rIns="55025" wrap="square" tIns="55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g399ae16ed98_1_218"/>
              <p:cNvSpPr txBox="1"/>
              <p:nvPr/>
            </p:nvSpPr>
            <p:spPr>
              <a:xfrm>
                <a:off x="4025919" y="997438"/>
                <a:ext cx="44586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950" lIns="45875" spcFirstLastPara="1" rIns="45875" wrap="square" tIns="22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40"/>
                  <a:buFont typeface="Calibri"/>
                  <a:buNone/>
                </a:pPr>
                <a:r>
                  <a:rPr b="0" i="0" lang="en-US" sz="124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Unified Identifier System</a:t>
                </a:r>
                <a:endParaRPr b="0" i="0" sz="85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g399ae16ed98_1_218"/>
              <p:cNvSpPr/>
              <p:nvPr/>
            </p:nvSpPr>
            <p:spPr>
              <a:xfrm>
                <a:off x="4003383" y="1459628"/>
                <a:ext cx="4503900" cy="461700"/>
              </a:xfrm>
              <a:prstGeom prst="roundRect">
                <a:avLst>
                  <a:gd fmla="val 16667" name="adj"/>
                </a:avLst>
              </a:prstGeom>
              <a:solidFill>
                <a:srgbClr val="5B9BD5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55025" lIns="55025" spcFirstLastPara="1" rIns="55025" wrap="square" tIns="55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g399ae16ed98_1_218"/>
              <p:cNvSpPr txBox="1"/>
              <p:nvPr/>
            </p:nvSpPr>
            <p:spPr>
              <a:xfrm>
                <a:off x="4025919" y="1482164"/>
                <a:ext cx="44586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950" lIns="45875" spcFirstLastPara="1" rIns="45875" wrap="square" tIns="22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40"/>
                  <a:buFont typeface="Calibri"/>
                  <a:buNone/>
                </a:pPr>
                <a:r>
                  <a:rPr b="0" i="0" lang="en-US" sz="124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LLM-forward Data Preparation</a:t>
                </a:r>
                <a:endParaRPr b="0" i="0" sz="85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g399ae16ed98_1_218"/>
              <p:cNvSpPr/>
              <p:nvPr/>
            </p:nvSpPr>
            <p:spPr>
              <a:xfrm>
                <a:off x="4003383" y="1944355"/>
                <a:ext cx="4503900" cy="461700"/>
              </a:xfrm>
              <a:prstGeom prst="roundRect">
                <a:avLst>
                  <a:gd fmla="val 16667" name="adj"/>
                </a:avLst>
              </a:prstGeom>
              <a:solidFill>
                <a:srgbClr val="5B9BD5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55025" lIns="55025" spcFirstLastPara="1" rIns="55025" wrap="square" tIns="55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g399ae16ed98_1_218"/>
              <p:cNvSpPr txBox="1"/>
              <p:nvPr/>
            </p:nvSpPr>
            <p:spPr>
              <a:xfrm>
                <a:off x="4025919" y="1966891"/>
                <a:ext cx="44586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950" lIns="45875" spcFirstLastPara="1" rIns="45875" wrap="square" tIns="22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40"/>
                  <a:buFont typeface="Calibri"/>
                  <a:buNone/>
                </a:pPr>
                <a:r>
                  <a:rPr b="0" i="0" lang="en-US" sz="124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Multilingual Data Standardization System</a:t>
                </a:r>
                <a:endParaRPr b="0" i="0" sz="85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g399ae16ed98_1_218"/>
              <p:cNvSpPr/>
              <p:nvPr/>
            </p:nvSpPr>
            <p:spPr>
              <a:xfrm>
                <a:off x="4003383" y="2429081"/>
                <a:ext cx="4503900" cy="461700"/>
              </a:xfrm>
              <a:prstGeom prst="roundRect">
                <a:avLst>
                  <a:gd fmla="val 16667" name="adj"/>
                </a:avLst>
              </a:prstGeom>
              <a:solidFill>
                <a:srgbClr val="FFC000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55025" lIns="55025" spcFirstLastPara="1" rIns="55025" wrap="square" tIns="55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g399ae16ed98_1_218"/>
              <p:cNvSpPr txBox="1"/>
              <p:nvPr/>
            </p:nvSpPr>
            <p:spPr>
              <a:xfrm>
                <a:off x="4025919" y="2451617"/>
                <a:ext cx="44586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950" lIns="45875" spcFirstLastPara="1" rIns="45875" wrap="square" tIns="22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40"/>
                  <a:buFont typeface="Calibri"/>
                  <a:buNone/>
                </a:pPr>
                <a:r>
                  <a:rPr b="0" i="0" lang="en-US" sz="124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Query Response Time Improvement</a:t>
                </a:r>
                <a:endParaRPr b="0" i="0" sz="85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g399ae16ed98_1_218"/>
              <p:cNvSpPr/>
              <p:nvPr/>
            </p:nvSpPr>
            <p:spPr>
              <a:xfrm>
                <a:off x="4003383" y="2913807"/>
                <a:ext cx="4503900" cy="461700"/>
              </a:xfrm>
              <a:prstGeom prst="roundRect">
                <a:avLst>
                  <a:gd fmla="val 16667" name="adj"/>
                </a:avLst>
              </a:prstGeom>
              <a:solidFill>
                <a:srgbClr val="FFC000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55025" lIns="55025" spcFirstLastPara="1" rIns="55025" wrap="square" tIns="55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g399ae16ed98_1_218"/>
              <p:cNvSpPr txBox="1"/>
              <p:nvPr/>
            </p:nvSpPr>
            <p:spPr>
              <a:xfrm>
                <a:off x="4025919" y="2936343"/>
                <a:ext cx="44586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950" lIns="45875" spcFirstLastPara="1" rIns="45875" wrap="square" tIns="22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40"/>
                  <a:buFont typeface="Calibri"/>
                  <a:buNone/>
                </a:pPr>
                <a:r>
                  <a:rPr b="0" i="0" lang="en-US" sz="124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Interface enhancements</a:t>
                </a:r>
                <a:endParaRPr b="0" i="0" sz="124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g399ae16ed98_1_218"/>
              <p:cNvSpPr/>
              <p:nvPr/>
            </p:nvSpPr>
            <p:spPr>
              <a:xfrm>
                <a:off x="4003383" y="3398534"/>
                <a:ext cx="4503900" cy="461700"/>
              </a:xfrm>
              <a:prstGeom prst="roundRect">
                <a:avLst>
                  <a:gd fmla="val 16667" name="adj"/>
                </a:avLst>
              </a:prstGeom>
              <a:solidFill>
                <a:srgbClr val="FFC000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55025" lIns="55025" spcFirstLastPara="1" rIns="55025" wrap="square" tIns="55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g399ae16ed98_1_218"/>
              <p:cNvSpPr txBox="1"/>
              <p:nvPr/>
            </p:nvSpPr>
            <p:spPr>
              <a:xfrm>
                <a:off x="4025919" y="3421070"/>
                <a:ext cx="44586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950" lIns="45875" spcFirstLastPara="1" rIns="45875" wrap="square" tIns="22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40"/>
                  <a:buFont typeface="Calibri"/>
                  <a:buNone/>
                </a:pPr>
                <a:r>
                  <a:rPr b="0" i="0" lang="en-US" sz="124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Project Funding Classification System</a:t>
                </a:r>
                <a:endParaRPr b="0" i="0" sz="85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g399ae16ed98_1_218"/>
              <p:cNvSpPr/>
              <p:nvPr/>
            </p:nvSpPr>
            <p:spPr>
              <a:xfrm>
                <a:off x="4003383" y="3883260"/>
                <a:ext cx="4503900" cy="461700"/>
              </a:xfrm>
              <a:prstGeom prst="roundRect">
                <a:avLst>
                  <a:gd fmla="val 16667" name="adj"/>
                </a:avLst>
              </a:prstGeom>
              <a:solidFill>
                <a:srgbClr val="FFC000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55025" lIns="55025" spcFirstLastPara="1" rIns="55025" wrap="square" tIns="55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g399ae16ed98_1_218"/>
              <p:cNvSpPr txBox="1"/>
              <p:nvPr/>
            </p:nvSpPr>
            <p:spPr>
              <a:xfrm>
                <a:off x="3811297" y="3905795"/>
                <a:ext cx="48747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950" lIns="45875" spcFirstLastPara="1" rIns="45875" wrap="square" tIns="22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40"/>
                  <a:buFont typeface="Calibri"/>
                  <a:buNone/>
                </a:pPr>
                <a:r>
                  <a:rPr b="0" i="0" lang="en-US" sz="124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Comprehensive Data Visualization System</a:t>
                </a:r>
                <a:endParaRPr b="0" i="0" sz="85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g399ae16ed98_1_218"/>
              <p:cNvSpPr/>
              <p:nvPr/>
            </p:nvSpPr>
            <p:spPr>
              <a:xfrm>
                <a:off x="4003383" y="4367987"/>
                <a:ext cx="4503900" cy="461700"/>
              </a:xfrm>
              <a:prstGeom prst="roundRect">
                <a:avLst>
                  <a:gd fmla="val 16667" name="adj"/>
                </a:avLst>
              </a:prstGeom>
              <a:solidFill>
                <a:srgbClr val="FFC000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55025" lIns="55025" spcFirstLastPara="1" rIns="55025" wrap="square" tIns="55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g399ae16ed98_1_218"/>
              <p:cNvSpPr txBox="1"/>
              <p:nvPr/>
            </p:nvSpPr>
            <p:spPr>
              <a:xfrm>
                <a:off x="4025919" y="4390523"/>
                <a:ext cx="44586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950" lIns="45875" spcFirstLastPara="1" rIns="45875" wrap="square" tIns="22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40"/>
                  <a:buFont typeface="Calibri"/>
                  <a:buNone/>
                </a:pPr>
                <a:r>
                  <a:rPr b="0" i="0" lang="en-US" sz="124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Donor Funding Coordination System</a:t>
                </a:r>
                <a:endParaRPr b="0" i="0" sz="85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g399ae16ed98_1_218"/>
              <p:cNvSpPr/>
              <p:nvPr/>
            </p:nvSpPr>
            <p:spPr>
              <a:xfrm>
                <a:off x="4003383" y="4852713"/>
                <a:ext cx="4503900" cy="461700"/>
              </a:xfrm>
              <a:prstGeom prst="roundRect">
                <a:avLst>
                  <a:gd fmla="val 16667" name="adj"/>
                </a:avLst>
              </a:prstGeom>
              <a:solidFill>
                <a:srgbClr val="70AD47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55025" lIns="55025" spcFirstLastPara="1" rIns="55025" wrap="square" tIns="55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g399ae16ed98_1_218"/>
              <p:cNvSpPr txBox="1"/>
              <p:nvPr/>
            </p:nvSpPr>
            <p:spPr>
              <a:xfrm>
                <a:off x="4025919" y="4875249"/>
                <a:ext cx="44586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950" lIns="45875" spcFirstLastPara="1" rIns="45875" wrap="square" tIns="22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40"/>
                  <a:buFont typeface="Calibri"/>
                  <a:buNone/>
                </a:pPr>
                <a:r>
                  <a:rPr b="0" i="0" lang="en-US" sz="124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User-Adaptive Navigation System</a:t>
                </a:r>
                <a:endParaRPr b="0" i="0" sz="85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g399ae16ed98_1_218"/>
              <p:cNvSpPr/>
              <p:nvPr/>
            </p:nvSpPr>
            <p:spPr>
              <a:xfrm>
                <a:off x="4003383" y="5337440"/>
                <a:ext cx="4503900" cy="461700"/>
              </a:xfrm>
              <a:prstGeom prst="roundRect">
                <a:avLst>
                  <a:gd fmla="val 16667" name="adj"/>
                </a:avLst>
              </a:prstGeom>
              <a:solidFill>
                <a:srgbClr val="70AD47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55025" lIns="55025" spcFirstLastPara="1" rIns="55025" wrap="square" tIns="55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g399ae16ed98_1_218"/>
              <p:cNvSpPr txBox="1"/>
              <p:nvPr/>
            </p:nvSpPr>
            <p:spPr>
              <a:xfrm>
                <a:off x="4025919" y="5359976"/>
                <a:ext cx="44586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950" lIns="45875" spcFirstLastPara="1" rIns="45875" wrap="square" tIns="22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40"/>
                  <a:buFont typeface="Calibri"/>
                  <a:buNone/>
                </a:pPr>
                <a:r>
                  <a:rPr b="0" i="0" lang="en-US" sz="124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Guided Recommendation Engine</a:t>
                </a:r>
                <a:endParaRPr b="0" i="0" sz="85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g399ae16ed98_1_218"/>
              <p:cNvSpPr/>
              <p:nvPr/>
            </p:nvSpPr>
            <p:spPr>
              <a:xfrm>
                <a:off x="4003383" y="5822166"/>
                <a:ext cx="4503900" cy="461700"/>
              </a:xfrm>
              <a:prstGeom prst="roundRect">
                <a:avLst>
                  <a:gd fmla="val 16667" name="adj"/>
                </a:avLst>
              </a:prstGeom>
              <a:solidFill>
                <a:srgbClr val="ED7D31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55025" lIns="55025" spcFirstLastPara="1" rIns="55025" wrap="square" tIns="55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g399ae16ed98_1_218"/>
              <p:cNvSpPr txBox="1"/>
              <p:nvPr/>
            </p:nvSpPr>
            <p:spPr>
              <a:xfrm>
                <a:off x="4025919" y="5844702"/>
                <a:ext cx="44586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950" lIns="45875" spcFirstLastPara="1" rIns="45875" wrap="square" tIns="22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40"/>
                  <a:buFont typeface="Calibri"/>
                  <a:buNone/>
                </a:pPr>
                <a:r>
                  <a:rPr b="0" i="0" lang="en-US" sz="124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Integrating Learning Navigation System</a:t>
                </a:r>
                <a:endParaRPr b="0" i="0" sz="85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g399ae16ed98_1_218"/>
              <p:cNvSpPr/>
              <p:nvPr/>
            </p:nvSpPr>
            <p:spPr>
              <a:xfrm>
                <a:off x="4003383" y="6306892"/>
                <a:ext cx="4503900" cy="461700"/>
              </a:xfrm>
              <a:prstGeom prst="roundRect">
                <a:avLst>
                  <a:gd fmla="val 16667" name="adj"/>
                </a:avLst>
              </a:prstGeom>
              <a:solidFill>
                <a:srgbClr val="ED7D31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55025" lIns="55025" spcFirstLastPara="1" rIns="55025" wrap="square" tIns="55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g399ae16ed98_1_218"/>
              <p:cNvSpPr txBox="1"/>
              <p:nvPr/>
            </p:nvSpPr>
            <p:spPr>
              <a:xfrm>
                <a:off x="4025919" y="6329428"/>
                <a:ext cx="44586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950" lIns="45875" spcFirstLastPara="1" rIns="45875" wrap="square" tIns="22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40"/>
                  <a:buFont typeface="Calibri"/>
                  <a:buNone/>
                </a:pPr>
                <a:r>
                  <a:rPr b="0" i="0" lang="en-US" sz="124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AI-Driven Donor Activity Registry (DAR)</a:t>
                </a:r>
                <a:endParaRPr b="0" i="0" sz="85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g399ae16ed98_1_218"/>
              <p:cNvSpPr/>
              <p:nvPr/>
            </p:nvSpPr>
            <p:spPr>
              <a:xfrm>
                <a:off x="4003383" y="6791619"/>
                <a:ext cx="4503900" cy="461700"/>
              </a:xfrm>
              <a:prstGeom prst="roundRect">
                <a:avLst>
                  <a:gd fmla="val 16667" name="adj"/>
                </a:avLst>
              </a:prstGeom>
              <a:solidFill>
                <a:srgbClr val="ED7D31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55025" lIns="55025" spcFirstLastPara="1" rIns="55025" wrap="square" tIns="55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g399ae16ed98_1_218"/>
              <p:cNvSpPr txBox="1"/>
              <p:nvPr/>
            </p:nvSpPr>
            <p:spPr>
              <a:xfrm>
                <a:off x="4025919" y="6814155"/>
                <a:ext cx="44586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950" lIns="45875" spcFirstLastPara="1" rIns="45875" wrap="square" tIns="22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40"/>
                  <a:buFont typeface="Calibri"/>
                  <a:buNone/>
                </a:pPr>
                <a:r>
                  <a:rPr b="0" i="0" lang="en-US" sz="124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Aid Data Standards Association (ADSA)</a:t>
                </a:r>
                <a:endParaRPr b="0" i="0" sz="85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9" name="Google Shape;329;g399ae16ed98_1_218"/>
            <p:cNvSpPr/>
            <p:nvPr/>
          </p:nvSpPr>
          <p:spPr>
            <a:xfrm>
              <a:off x="1330186" y="2328252"/>
              <a:ext cx="8423700" cy="343800"/>
            </a:xfrm>
            <a:prstGeom prst="roundRect">
              <a:avLst>
                <a:gd fmla="val 16667" name="adj"/>
              </a:avLst>
            </a:prstGeom>
            <a:solidFill>
              <a:srgbClr val="D5DBE5"/>
            </a:solidFill>
            <a:ln>
              <a:noFill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#1. Lack of Project Validation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g399ae16ed98_1_218"/>
            <p:cNvSpPr txBox="1"/>
            <p:nvPr/>
          </p:nvSpPr>
          <p:spPr>
            <a:xfrm>
              <a:off x="1332458" y="1935277"/>
              <a:ext cx="18792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500" lIns="55025" spcFirstLastPara="1" rIns="55025" wrap="square" tIns="275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9"/>
                <a:buFont typeface="Arial"/>
                <a:buNone/>
              </a:pPr>
              <a:r>
                <a:rPr b="0" i="1" lang="en-US" sz="1049" u="none" cap="none" strike="noStrike">
                  <a:solidFill>
                    <a:srgbClr val="75707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(Intrinsic Quality)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g399ae16ed98_1_218"/>
            <p:cNvSpPr/>
            <p:nvPr/>
          </p:nvSpPr>
          <p:spPr>
            <a:xfrm>
              <a:off x="1330183" y="2810694"/>
              <a:ext cx="8423700" cy="343800"/>
            </a:xfrm>
            <a:prstGeom prst="roundRect">
              <a:avLst>
                <a:gd fmla="val 16667" name="adj"/>
              </a:avLst>
            </a:prstGeom>
            <a:solidFill>
              <a:srgbClr val="D5DBE5"/>
            </a:solidFill>
            <a:ln>
              <a:noFill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#2. Lack of Unique Identifiers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g399ae16ed98_1_218"/>
            <p:cNvSpPr/>
            <p:nvPr/>
          </p:nvSpPr>
          <p:spPr>
            <a:xfrm>
              <a:off x="1330185" y="3542967"/>
              <a:ext cx="8423700" cy="343800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#3. Incomplete Data Inputs 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399ae16ed98_1_218"/>
            <p:cNvSpPr/>
            <p:nvPr/>
          </p:nvSpPr>
          <p:spPr>
            <a:xfrm>
              <a:off x="1330184" y="3999591"/>
              <a:ext cx="8423700" cy="343800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#4. Irregular Data Updates 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g399ae16ed98_1_218"/>
            <p:cNvSpPr/>
            <p:nvPr/>
          </p:nvSpPr>
          <p:spPr>
            <a:xfrm>
              <a:off x="1319090" y="4471919"/>
              <a:ext cx="8423700" cy="343800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#5. Structural Inefficiencies for Real-time Use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g399ae16ed98_1_218"/>
            <p:cNvSpPr/>
            <p:nvPr/>
          </p:nvSpPr>
          <p:spPr>
            <a:xfrm>
              <a:off x="1330179" y="5241429"/>
              <a:ext cx="8423700" cy="343800"/>
            </a:xfrm>
            <a:prstGeom prst="roundRect">
              <a:avLst>
                <a:gd fmla="val 16667" name="adj"/>
              </a:avLst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#6. Absence of Standardized Attribute Constraints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399ae16ed98_1_218"/>
            <p:cNvSpPr/>
            <p:nvPr/>
          </p:nvSpPr>
          <p:spPr>
            <a:xfrm>
              <a:off x="1330183" y="5711341"/>
              <a:ext cx="8423700" cy="343800"/>
            </a:xfrm>
            <a:prstGeom prst="roundRect">
              <a:avLst>
                <a:gd fmla="val 16667" name="adj"/>
              </a:avLst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#7. Lack of Clear Roles among IATI Tools 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g399ae16ed98_1_218"/>
            <p:cNvSpPr/>
            <p:nvPr/>
          </p:nvSpPr>
          <p:spPr>
            <a:xfrm>
              <a:off x="1330180" y="6470924"/>
              <a:ext cx="8423700" cy="343800"/>
            </a:xfrm>
            <a:prstGeom prst="roundRect">
              <a:avLst>
                <a:gd fmla="val 16667" name="adj"/>
              </a:avLst>
            </a:prstGeom>
            <a:solidFill>
              <a:srgbClr val="EDEDED"/>
            </a:solidFill>
            <a:ln>
              <a:noFill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#8. Inability View Trends both in Time &amp; Across Regions 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g399ae16ed98_1_218"/>
            <p:cNvSpPr/>
            <p:nvPr/>
          </p:nvSpPr>
          <p:spPr>
            <a:xfrm>
              <a:off x="1330184" y="6945297"/>
              <a:ext cx="8423700" cy="343800"/>
            </a:xfrm>
            <a:prstGeom prst="roundRect">
              <a:avLst>
                <a:gd fmla="val 16667" name="adj"/>
              </a:avLst>
            </a:prstGeom>
            <a:solidFill>
              <a:srgbClr val="EDEDED"/>
            </a:solidFill>
            <a:ln>
              <a:noFill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#9. Fragmented Donor Scales 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g399ae16ed98_1_218"/>
            <p:cNvSpPr/>
            <p:nvPr/>
          </p:nvSpPr>
          <p:spPr>
            <a:xfrm>
              <a:off x="1330182" y="7419669"/>
              <a:ext cx="8423700" cy="343800"/>
            </a:xfrm>
            <a:prstGeom prst="roundRect">
              <a:avLst>
                <a:gd fmla="val 16667" name="adj"/>
              </a:avLst>
            </a:prstGeom>
            <a:solidFill>
              <a:srgbClr val="EDEDED"/>
            </a:solidFill>
            <a:ln>
              <a:noFill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#10. Lack of Single/Multifunding Differentiation 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g399ae16ed98_1_218"/>
            <p:cNvSpPr/>
            <p:nvPr/>
          </p:nvSpPr>
          <p:spPr>
            <a:xfrm>
              <a:off x="1330183" y="7890236"/>
              <a:ext cx="8423700" cy="343800"/>
            </a:xfrm>
            <a:prstGeom prst="roundRect">
              <a:avLst>
                <a:gd fmla="val 16667" name="adj"/>
              </a:avLst>
            </a:prstGeom>
            <a:solidFill>
              <a:srgbClr val="EDEDED"/>
            </a:solidFill>
            <a:ln>
              <a:noFill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#11. Lack of Visualizations 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g399ae16ed98_1_218"/>
            <p:cNvSpPr/>
            <p:nvPr/>
          </p:nvSpPr>
          <p:spPr>
            <a:xfrm>
              <a:off x="1330183" y="8650932"/>
              <a:ext cx="8423700" cy="343800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#12. Varying Degrees of User Capacity 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g399ae16ed98_1_218"/>
            <p:cNvSpPr txBox="1"/>
            <p:nvPr/>
          </p:nvSpPr>
          <p:spPr>
            <a:xfrm>
              <a:off x="1319096" y="3197726"/>
              <a:ext cx="24804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500" lIns="55025" spcFirstLastPara="1" rIns="55025" wrap="square" tIns="275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9"/>
                <a:buFont typeface="Arial"/>
                <a:buNone/>
              </a:pPr>
              <a:r>
                <a:rPr b="0" i="1" lang="en-US" sz="1049" u="none" cap="none" strike="noStrike">
                  <a:solidFill>
                    <a:srgbClr val="75707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(Contextual Relevance)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g399ae16ed98_1_218"/>
            <p:cNvSpPr txBox="1"/>
            <p:nvPr/>
          </p:nvSpPr>
          <p:spPr>
            <a:xfrm>
              <a:off x="1305718" y="4861820"/>
              <a:ext cx="29106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500" lIns="55025" spcFirstLastPara="1" rIns="55025" wrap="square" tIns="275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9"/>
                <a:buFont typeface="Arial"/>
                <a:buNone/>
              </a:pPr>
              <a:r>
                <a:rPr b="0" i="1" lang="en-US" sz="1049" u="none" cap="none" strike="noStrike">
                  <a:solidFill>
                    <a:srgbClr val="75707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(Representational Clarity)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399ae16ed98_1_218"/>
            <p:cNvSpPr txBox="1"/>
            <p:nvPr/>
          </p:nvSpPr>
          <p:spPr>
            <a:xfrm>
              <a:off x="1319095" y="6112903"/>
              <a:ext cx="17472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500" lIns="55025" spcFirstLastPara="1" rIns="55025" wrap="square" tIns="275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9"/>
                <a:buFont typeface="Arial"/>
                <a:buNone/>
              </a:pPr>
              <a:r>
                <a:rPr b="0" i="1" lang="en-US" sz="1049" u="none" cap="none" strike="noStrike">
                  <a:solidFill>
                    <a:srgbClr val="75707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(Accessibility)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g399ae16ed98_1_218"/>
            <p:cNvSpPr txBox="1"/>
            <p:nvPr/>
          </p:nvSpPr>
          <p:spPr>
            <a:xfrm>
              <a:off x="1319095" y="8284690"/>
              <a:ext cx="18072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500" lIns="55025" spcFirstLastPara="1" rIns="55025" wrap="square" tIns="275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9"/>
                <a:buFont typeface="Arial"/>
                <a:buNone/>
              </a:pPr>
              <a:r>
                <a:rPr b="0" i="1" lang="en-US" sz="1049" u="none" cap="none" strike="noStrike">
                  <a:solidFill>
                    <a:srgbClr val="75707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(User Capacity)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g399ae16ed98_1_218"/>
            <p:cNvSpPr/>
            <p:nvPr/>
          </p:nvSpPr>
          <p:spPr>
            <a:xfrm>
              <a:off x="9016063" y="2812223"/>
              <a:ext cx="582984" cy="449590"/>
            </a:xfrm>
            <a:prstGeom prst="flowChartOffpageConnector">
              <a:avLst/>
            </a:prstGeom>
            <a:solidFill>
              <a:srgbClr val="FFF2CC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UNDP HQ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g399ae16ed98_1_218"/>
            <p:cNvSpPr/>
            <p:nvPr/>
          </p:nvSpPr>
          <p:spPr>
            <a:xfrm>
              <a:off x="9016063" y="3535013"/>
              <a:ext cx="582984" cy="449590"/>
            </a:xfrm>
            <a:prstGeom prst="flowChartOffpageConnector">
              <a:avLst/>
            </a:prstGeom>
            <a:solidFill>
              <a:srgbClr val="FFF2CC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UNDP HQ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g399ae16ed98_1_218"/>
            <p:cNvSpPr/>
            <p:nvPr/>
          </p:nvSpPr>
          <p:spPr>
            <a:xfrm>
              <a:off x="9016063" y="4000669"/>
              <a:ext cx="582984" cy="449590"/>
            </a:xfrm>
            <a:prstGeom prst="flowChartOffpageConnector">
              <a:avLst/>
            </a:prstGeom>
            <a:solidFill>
              <a:srgbClr val="FFF2CC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UNDP HQ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g399ae16ed98_1_218"/>
            <p:cNvSpPr/>
            <p:nvPr/>
          </p:nvSpPr>
          <p:spPr>
            <a:xfrm>
              <a:off x="9016063" y="4470584"/>
              <a:ext cx="582984" cy="449590"/>
            </a:xfrm>
            <a:prstGeom prst="flowChartOffpageConnector">
              <a:avLst/>
            </a:prstGeom>
            <a:solidFill>
              <a:srgbClr val="FFF2CC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UNDP HQ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399ae16ed98_1_218"/>
            <p:cNvSpPr/>
            <p:nvPr/>
          </p:nvSpPr>
          <p:spPr>
            <a:xfrm>
              <a:off x="9021691" y="5243974"/>
              <a:ext cx="582984" cy="449590"/>
            </a:xfrm>
            <a:prstGeom prst="flowChartOffpageConnector">
              <a:avLst/>
            </a:prstGeom>
            <a:solidFill>
              <a:srgbClr val="FFF2CC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UNDP HQ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g399ae16ed98_1_218"/>
            <p:cNvSpPr/>
            <p:nvPr/>
          </p:nvSpPr>
          <p:spPr>
            <a:xfrm>
              <a:off x="8349532" y="4470584"/>
              <a:ext cx="582984" cy="449590"/>
            </a:xfrm>
            <a:prstGeom prst="flowChartOffpageConnector">
              <a:avLst/>
            </a:prstGeom>
            <a:solidFill>
              <a:srgbClr val="C4E0B2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UNDP CO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399ae16ed98_1_218"/>
            <p:cNvSpPr/>
            <p:nvPr/>
          </p:nvSpPr>
          <p:spPr>
            <a:xfrm>
              <a:off x="8349532" y="5245783"/>
              <a:ext cx="582984" cy="449590"/>
            </a:xfrm>
            <a:prstGeom prst="flowChartOffpageConnector">
              <a:avLst/>
            </a:prstGeom>
            <a:solidFill>
              <a:srgbClr val="C4E0B2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UNDP CO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399ae16ed98_1_218"/>
            <p:cNvSpPr/>
            <p:nvPr/>
          </p:nvSpPr>
          <p:spPr>
            <a:xfrm>
              <a:off x="8354928" y="7427436"/>
              <a:ext cx="582984" cy="449590"/>
            </a:xfrm>
            <a:prstGeom prst="flowChartOffpageConnector">
              <a:avLst/>
            </a:prstGeom>
            <a:solidFill>
              <a:srgbClr val="C4E0B2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UNDP CO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g399ae16ed98_1_218"/>
            <p:cNvSpPr/>
            <p:nvPr/>
          </p:nvSpPr>
          <p:spPr>
            <a:xfrm>
              <a:off x="7668925" y="4472326"/>
              <a:ext cx="582984" cy="449590"/>
            </a:xfrm>
            <a:prstGeom prst="flowChartOffpageConnector">
              <a:avLst/>
            </a:prstGeom>
            <a:solidFill>
              <a:srgbClr val="F4B081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Dev’t Providers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399ae16ed98_1_218"/>
            <p:cNvSpPr/>
            <p:nvPr/>
          </p:nvSpPr>
          <p:spPr>
            <a:xfrm>
              <a:off x="7668925" y="5713715"/>
              <a:ext cx="582984" cy="449590"/>
            </a:xfrm>
            <a:prstGeom prst="flowChartOffpageConnector">
              <a:avLst/>
            </a:prstGeom>
            <a:solidFill>
              <a:srgbClr val="F4B081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Dev’t Providers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399ae16ed98_1_218"/>
            <p:cNvSpPr/>
            <p:nvPr/>
          </p:nvSpPr>
          <p:spPr>
            <a:xfrm>
              <a:off x="7668925" y="6472060"/>
              <a:ext cx="582984" cy="449590"/>
            </a:xfrm>
            <a:prstGeom prst="flowChartOffpageConnector">
              <a:avLst/>
            </a:prstGeom>
            <a:solidFill>
              <a:srgbClr val="F4B081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Dev’t Providers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399ae16ed98_1_218"/>
            <p:cNvSpPr/>
            <p:nvPr/>
          </p:nvSpPr>
          <p:spPr>
            <a:xfrm>
              <a:off x="7668925" y="7400000"/>
              <a:ext cx="582984" cy="449590"/>
            </a:xfrm>
            <a:prstGeom prst="flowChartOffpageConnector">
              <a:avLst/>
            </a:prstGeom>
            <a:solidFill>
              <a:srgbClr val="F4B081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Dev’t Providers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g399ae16ed98_1_218"/>
            <p:cNvSpPr/>
            <p:nvPr/>
          </p:nvSpPr>
          <p:spPr>
            <a:xfrm>
              <a:off x="7673427" y="7897553"/>
              <a:ext cx="582984" cy="449590"/>
            </a:xfrm>
            <a:prstGeom prst="flowChartOffpageConnector">
              <a:avLst/>
            </a:prstGeom>
            <a:solidFill>
              <a:srgbClr val="F4B081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Dev’t Providers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399ae16ed98_1_218"/>
            <p:cNvSpPr/>
            <p:nvPr/>
          </p:nvSpPr>
          <p:spPr>
            <a:xfrm>
              <a:off x="7673427" y="8640947"/>
              <a:ext cx="582984" cy="449590"/>
            </a:xfrm>
            <a:prstGeom prst="flowChartOffpageConnector">
              <a:avLst/>
            </a:prstGeom>
            <a:solidFill>
              <a:srgbClr val="F4B081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Dev’t Providers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399ae16ed98_1_218"/>
            <p:cNvSpPr/>
            <p:nvPr/>
          </p:nvSpPr>
          <p:spPr>
            <a:xfrm>
              <a:off x="6985072" y="4470582"/>
              <a:ext cx="582984" cy="449590"/>
            </a:xfrm>
            <a:prstGeom prst="flowChartOffpageConnector">
              <a:avLst/>
            </a:prstGeom>
            <a:solidFill>
              <a:srgbClr val="D8E2F3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Dev’t Partners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g399ae16ed98_1_218"/>
            <p:cNvSpPr/>
            <p:nvPr/>
          </p:nvSpPr>
          <p:spPr>
            <a:xfrm>
              <a:off x="6985072" y="5714801"/>
              <a:ext cx="582984" cy="449590"/>
            </a:xfrm>
            <a:prstGeom prst="flowChartOffpageConnector">
              <a:avLst/>
            </a:prstGeom>
            <a:solidFill>
              <a:srgbClr val="D8E2F3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Dev’t Partners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g399ae16ed98_1_218"/>
            <p:cNvSpPr/>
            <p:nvPr/>
          </p:nvSpPr>
          <p:spPr>
            <a:xfrm>
              <a:off x="6985072" y="7414215"/>
              <a:ext cx="582984" cy="449590"/>
            </a:xfrm>
            <a:prstGeom prst="flowChartOffpageConnector">
              <a:avLst/>
            </a:prstGeom>
            <a:solidFill>
              <a:srgbClr val="D8E2F3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Dev’t Partners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g399ae16ed98_1_218"/>
            <p:cNvSpPr/>
            <p:nvPr/>
          </p:nvSpPr>
          <p:spPr>
            <a:xfrm>
              <a:off x="6991642" y="7897550"/>
              <a:ext cx="582984" cy="449590"/>
            </a:xfrm>
            <a:prstGeom prst="flowChartOffpageConnector">
              <a:avLst/>
            </a:prstGeom>
            <a:solidFill>
              <a:srgbClr val="D8E2F3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Dev’t Partners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g399ae16ed98_1_218"/>
            <p:cNvSpPr/>
            <p:nvPr/>
          </p:nvSpPr>
          <p:spPr>
            <a:xfrm>
              <a:off x="6983118" y="8650486"/>
              <a:ext cx="582984" cy="449590"/>
            </a:xfrm>
            <a:prstGeom prst="flowChartOffpageConnector">
              <a:avLst/>
            </a:prstGeom>
            <a:solidFill>
              <a:srgbClr val="D8E2F3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Dev’t Partners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g399ae16ed98_1_218"/>
            <p:cNvSpPr/>
            <p:nvPr/>
          </p:nvSpPr>
          <p:spPr>
            <a:xfrm>
              <a:off x="6319839" y="2323878"/>
              <a:ext cx="582984" cy="449590"/>
            </a:xfrm>
            <a:prstGeom prst="flowChartOffpageConnector">
              <a:avLst/>
            </a:prstGeom>
            <a:solidFill>
              <a:srgbClr val="D0CECE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Other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Users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g399ae16ed98_1_218"/>
            <p:cNvSpPr/>
            <p:nvPr/>
          </p:nvSpPr>
          <p:spPr>
            <a:xfrm>
              <a:off x="6319839" y="5243970"/>
              <a:ext cx="582984" cy="449590"/>
            </a:xfrm>
            <a:prstGeom prst="flowChartOffpageConnector">
              <a:avLst/>
            </a:prstGeom>
            <a:solidFill>
              <a:srgbClr val="D0CECE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Other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Users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g399ae16ed98_1_218"/>
            <p:cNvSpPr/>
            <p:nvPr/>
          </p:nvSpPr>
          <p:spPr>
            <a:xfrm>
              <a:off x="6319839" y="5714801"/>
              <a:ext cx="582984" cy="449590"/>
            </a:xfrm>
            <a:prstGeom prst="flowChartOffpageConnector">
              <a:avLst/>
            </a:prstGeom>
            <a:solidFill>
              <a:srgbClr val="D0CECE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Other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Users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g399ae16ed98_1_218"/>
            <p:cNvSpPr/>
            <p:nvPr/>
          </p:nvSpPr>
          <p:spPr>
            <a:xfrm>
              <a:off x="6319839" y="7414215"/>
              <a:ext cx="582984" cy="449590"/>
            </a:xfrm>
            <a:prstGeom prst="flowChartOffpageConnector">
              <a:avLst/>
            </a:prstGeom>
            <a:solidFill>
              <a:srgbClr val="D0CECE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Other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Users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g399ae16ed98_1_218"/>
            <p:cNvSpPr/>
            <p:nvPr/>
          </p:nvSpPr>
          <p:spPr>
            <a:xfrm>
              <a:off x="6319839" y="7895999"/>
              <a:ext cx="582984" cy="449590"/>
            </a:xfrm>
            <a:prstGeom prst="flowChartOffpageConnector">
              <a:avLst/>
            </a:prstGeom>
            <a:solidFill>
              <a:srgbClr val="D0CECE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Other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Users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g399ae16ed98_1_218"/>
            <p:cNvSpPr/>
            <p:nvPr/>
          </p:nvSpPr>
          <p:spPr>
            <a:xfrm>
              <a:off x="6319839" y="8650486"/>
              <a:ext cx="582984" cy="449590"/>
            </a:xfrm>
            <a:prstGeom prst="flowChartOffpageConnector">
              <a:avLst/>
            </a:prstGeom>
            <a:solidFill>
              <a:srgbClr val="D0CECE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Other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Users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399ae16ed98_1_218"/>
            <p:cNvSpPr/>
            <p:nvPr/>
          </p:nvSpPr>
          <p:spPr>
            <a:xfrm>
              <a:off x="9016063" y="2323879"/>
              <a:ext cx="582984" cy="449590"/>
            </a:xfrm>
            <a:prstGeom prst="flowChartOffpageConnector">
              <a:avLst/>
            </a:prstGeom>
            <a:solidFill>
              <a:srgbClr val="FFF2CC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UNDP HQ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2" name="Google Shape;372;g399ae16ed98_1_218"/>
            <p:cNvCxnSpPr>
              <a:stCxn id="329" idx="3"/>
              <a:endCxn id="373" idx="1"/>
            </p:cNvCxnSpPr>
            <p:nvPr/>
          </p:nvCxnSpPr>
          <p:spPr>
            <a:xfrm>
              <a:off x="9753886" y="2500152"/>
              <a:ext cx="1948500" cy="771600"/>
            </a:xfrm>
            <a:prstGeom prst="straightConnector1">
              <a:avLst/>
            </a:prstGeom>
            <a:noFill/>
            <a:ln cap="flat" cmpd="sng" w="9525">
              <a:solidFill>
                <a:srgbClr val="9CC2E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74" name="Google Shape;374;g399ae16ed98_1_218"/>
            <p:cNvCxnSpPr>
              <a:stCxn id="331" idx="3"/>
              <a:endCxn id="373" idx="1"/>
            </p:cNvCxnSpPr>
            <p:nvPr/>
          </p:nvCxnSpPr>
          <p:spPr>
            <a:xfrm>
              <a:off x="9753883" y="2982594"/>
              <a:ext cx="1948500" cy="289200"/>
            </a:xfrm>
            <a:prstGeom prst="straightConnector1">
              <a:avLst/>
            </a:prstGeom>
            <a:noFill/>
            <a:ln cap="flat" cmpd="sng" w="9525">
              <a:solidFill>
                <a:srgbClr val="9CC2E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75" name="Google Shape;375;g399ae16ed98_1_218"/>
            <p:cNvCxnSpPr>
              <a:stCxn id="332" idx="3"/>
              <a:endCxn id="376" idx="1"/>
            </p:cNvCxnSpPr>
            <p:nvPr/>
          </p:nvCxnSpPr>
          <p:spPr>
            <a:xfrm flipH="1" rot="10800000">
              <a:off x="9753885" y="2642967"/>
              <a:ext cx="1948500" cy="1071900"/>
            </a:xfrm>
            <a:prstGeom prst="straightConnector1">
              <a:avLst/>
            </a:prstGeom>
            <a:noFill/>
            <a:ln cap="flat" cmpd="sng" w="9525">
              <a:solidFill>
                <a:srgbClr val="9CC2E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77" name="Google Shape;377;g399ae16ed98_1_218"/>
            <p:cNvCxnSpPr>
              <a:stCxn id="333" idx="3"/>
              <a:endCxn id="373" idx="1"/>
            </p:cNvCxnSpPr>
            <p:nvPr/>
          </p:nvCxnSpPr>
          <p:spPr>
            <a:xfrm flipH="1" rot="10800000">
              <a:off x="9753884" y="3271791"/>
              <a:ext cx="1948500" cy="899700"/>
            </a:xfrm>
            <a:prstGeom prst="straightConnector1">
              <a:avLst/>
            </a:prstGeom>
            <a:noFill/>
            <a:ln cap="flat" cmpd="sng" w="9525">
              <a:solidFill>
                <a:srgbClr val="9CC2E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78" name="Google Shape;378;g399ae16ed98_1_218"/>
            <p:cNvCxnSpPr>
              <a:stCxn id="334" idx="3"/>
              <a:endCxn id="379" idx="1"/>
            </p:cNvCxnSpPr>
            <p:nvPr/>
          </p:nvCxnSpPr>
          <p:spPr>
            <a:xfrm flipH="1" rot="10800000">
              <a:off x="9742790" y="4501319"/>
              <a:ext cx="1959600" cy="142500"/>
            </a:xfrm>
            <a:prstGeom prst="straightConnector1">
              <a:avLst/>
            </a:prstGeom>
            <a:noFill/>
            <a:ln cap="flat" cmpd="sng" w="9525">
              <a:solidFill>
                <a:srgbClr val="FFD966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80" name="Google Shape;380;g399ae16ed98_1_218"/>
            <p:cNvCxnSpPr>
              <a:stCxn id="335" idx="3"/>
              <a:endCxn id="373" idx="1"/>
            </p:cNvCxnSpPr>
            <p:nvPr/>
          </p:nvCxnSpPr>
          <p:spPr>
            <a:xfrm flipH="1" rot="10800000">
              <a:off x="9753879" y="3271929"/>
              <a:ext cx="1948500" cy="2141400"/>
            </a:xfrm>
            <a:prstGeom prst="straightConnector1">
              <a:avLst/>
            </a:prstGeom>
            <a:noFill/>
            <a:ln cap="flat" cmpd="sng" w="9525">
              <a:solidFill>
                <a:srgbClr val="9CC2E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81" name="Google Shape;381;g399ae16ed98_1_218"/>
            <p:cNvCxnSpPr>
              <a:stCxn id="336" idx="3"/>
              <a:endCxn id="382" idx="1"/>
            </p:cNvCxnSpPr>
            <p:nvPr/>
          </p:nvCxnSpPr>
          <p:spPr>
            <a:xfrm>
              <a:off x="9753883" y="5883241"/>
              <a:ext cx="1948500" cy="468600"/>
            </a:xfrm>
            <a:prstGeom prst="straightConnector1">
              <a:avLst/>
            </a:prstGeom>
            <a:noFill/>
            <a:ln cap="flat" cmpd="sng" w="9525">
              <a:solidFill>
                <a:srgbClr val="A8D08C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83" name="Google Shape;383;g399ae16ed98_1_218"/>
            <p:cNvCxnSpPr>
              <a:stCxn id="337" idx="3"/>
              <a:endCxn id="384" idx="1"/>
            </p:cNvCxnSpPr>
            <p:nvPr/>
          </p:nvCxnSpPr>
          <p:spPr>
            <a:xfrm flipH="1" rot="10800000">
              <a:off x="9753880" y="3897224"/>
              <a:ext cx="1948500" cy="2745600"/>
            </a:xfrm>
            <a:prstGeom prst="straightConnector1">
              <a:avLst/>
            </a:prstGeom>
            <a:noFill/>
            <a:ln cap="flat" cmpd="sng" w="9525">
              <a:solidFill>
                <a:srgbClr val="FFD966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85" name="Google Shape;385;g399ae16ed98_1_218"/>
            <p:cNvCxnSpPr>
              <a:stCxn id="338" idx="3"/>
              <a:endCxn id="384" idx="1"/>
            </p:cNvCxnSpPr>
            <p:nvPr/>
          </p:nvCxnSpPr>
          <p:spPr>
            <a:xfrm flipH="1" rot="10800000">
              <a:off x="9753884" y="3897297"/>
              <a:ext cx="1948500" cy="3219900"/>
            </a:xfrm>
            <a:prstGeom prst="straightConnector1">
              <a:avLst/>
            </a:prstGeom>
            <a:noFill/>
            <a:ln cap="flat" cmpd="sng" w="9525">
              <a:solidFill>
                <a:srgbClr val="FFD966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86" name="Google Shape;386;g399ae16ed98_1_218"/>
            <p:cNvCxnSpPr>
              <a:stCxn id="339" idx="3"/>
              <a:endCxn id="384" idx="1"/>
            </p:cNvCxnSpPr>
            <p:nvPr/>
          </p:nvCxnSpPr>
          <p:spPr>
            <a:xfrm flipH="1" rot="10800000">
              <a:off x="9753882" y="3897369"/>
              <a:ext cx="1948500" cy="3694200"/>
            </a:xfrm>
            <a:prstGeom prst="straightConnector1">
              <a:avLst/>
            </a:prstGeom>
            <a:noFill/>
            <a:ln cap="flat" cmpd="sng" w="9525">
              <a:solidFill>
                <a:srgbClr val="FFD966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87" name="Google Shape;387;g399ae16ed98_1_218"/>
            <p:cNvCxnSpPr>
              <a:stCxn id="340" idx="3"/>
              <a:endCxn id="384" idx="1"/>
            </p:cNvCxnSpPr>
            <p:nvPr/>
          </p:nvCxnSpPr>
          <p:spPr>
            <a:xfrm flipH="1" rot="10800000">
              <a:off x="9753883" y="3897236"/>
              <a:ext cx="1948500" cy="4164900"/>
            </a:xfrm>
            <a:prstGeom prst="straightConnector1">
              <a:avLst/>
            </a:prstGeom>
            <a:noFill/>
            <a:ln cap="flat" cmpd="sng" w="9525">
              <a:solidFill>
                <a:srgbClr val="FFD966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88" name="Google Shape;388;g399ae16ed98_1_218"/>
            <p:cNvCxnSpPr>
              <a:stCxn id="341" idx="3"/>
              <a:endCxn id="389" idx="1"/>
            </p:cNvCxnSpPr>
            <p:nvPr/>
          </p:nvCxnSpPr>
          <p:spPr>
            <a:xfrm flipH="1" rot="10800000">
              <a:off x="9753883" y="7597632"/>
              <a:ext cx="1948500" cy="1225200"/>
            </a:xfrm>
            <a:prstGeom prst="straightConnector1">
              <a:avLst/>
            </a:prstGeom>
            <a:noFill/>
            <a:ln cap="flat" cmpd="sng" w="9525">
              <a:solidFill>
                <a:srgbClr val="F4B08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88" name="Google Shape;288;g399ae16ed98_1_218"/>
            <p:cNvSpPr/>
            <p:nvPr/>
          </p:nvSpPr>
          <p:spPr>
            <a:xfrm rot="-5400000">
              <a:off x="12547782" y="4064785"/>
              <a:ext cx="1851000" cy="8886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0"/>
                <a:buFont typeface="Arial"/>
                <a:buNone/>
              </a:pPr>
              <a:r>
                <a:rPr b="1" i="0" lang="en-US" sz="124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PUBLICATION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g399ae16ed98_1_218"/>
            <p:cNvSpPr/>
            <p:nvPr/>
          </p:nvSpPr>
          <p:spPr>
            <a:xfrm rot="-5400000">
              <a:off x="12544185" y="2210049"/>
              <a:ext cx="1858200" cy="8886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0"/>
                <a:buFont typeface="Arial"/>
                <a:buNone/>
              </a:pPr>
              <a:r>
                <a:rPr b="1" i="0" lang="en-US" sz="124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COLLECTION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399ae16ed98_1_218"/>
            <p:cNvSpPr/>
            <p:nvPr/>
          </p:nvSpPr>
          <p:spPr>
            <a:xfrm rot="-5400000">
              <a:off x="12547779" y="5913891"/>
              <a:ext cx="1851000" cy="8886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0"/>
                <a:buFont typeface="Arial"/>
                <a:buNone/>
              </a:pPr>
              <a:r>
                <a:rPr b="1" i="0" lang="en-US" sz="124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UPTAKE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g399ae16ed98_1_218"/>
            <p:cNvSpPr/>
            <p:nvPr/>
          </p:nvSpPr>
          <p:spPr>
            <a:xfrm rot="-5400000">
              <a:off x="12543133" y="7769550"/>
              <a:ext cx="1860300" cy="8886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0"/>
                <a:buFont typeface="Arial"/>
                <a:buNone/>
              </a:pPr>
              <a:r>
                <a:rPr b="1" i="0" lang="en-US" sz="124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IMPACT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g399ae16ed98_1_218"/>
            <p:cNvSpPr/>
            <p:nvPr/>
          </p:nvSpPr>
          <p:spPr>
            <a:xfrm>
              <a:off x="11702436" y="1727723"/>
              <a:ext cx="1326600" cy="6036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9"/>
                <a:buFont typeface="Arial"/>
                <a:buNone/>
              </a:pPr>
              <a:r>
                <a:rPr b="0" i="0" lang="en-US" sz="1049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399ae16ed98_1_218"/>
            <p:cNvSpPr/>
            <p:nvPr/>
          </p:nvSpPr>
          <p:spPr>
            <a:xfrm>
              <a:off x="11702439" y="2331440"/>
              <a:ext cx="1326600" cy="6231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9"/>
                <a:buFont typeface="Arial"/>
                <a:buNone/>
              </a:pPr>
              <a:r>
                <a:rPr b="0" i="0" lang="en-US" sz="1049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Collect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399ae16ed98_1_218"/>
            <p:cNvSpPr/>
            <p:nvPr/>
          </p:nvSpPr>
          <p:spPr>
            <a:xfrm>
              <a:off x="11702437" y="2954624"/>
              <a:ext cx="1326600" cy="6345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9"/>
                <a:buFont typeface="Arial"/>
                <a:buNone/>
              </a:pPr>
              <a:r>
                <a:rPr b="0" i="0" lang="en-US" sz="1049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399ae16ed98_1_218"/>
            <p:cNvSpPr/>
            <p:nvPr/>
          </p:nvSpPr>
          <p:spPr>
            <a:xfrm>
              <a:off x="11702431" y="3585474"/>
              <a:ext cx="1326600" cy="6237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9"/>
                <a:buFont typeface="Arial"/>
                <a:buNone/>
              </a:pPr>
              <a:r>
                <a:rPr b="0" i="0" lang="en-US" sz="1049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Analyze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g399ae16ed98_1_218"/>
            <p:cNvSpPr/>
            <p:nvPr/>
          </p:nvSpPr>
          <p:spPr>
            <a:xfrm>
              <a:off x="11702427" y="4189726"/>
              <a:ext cx="1326600" cy="6231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9"/>
                <a:buFont typeface="Arial"/>
                <a:buNone/>
              </a:pPr>
              <a:r>
                <a:rPr b="0" i="0" lang="en-US" sz="1049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Release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399ae16ed98_1_218"/>
            <p:cNvSpPr/>
            <p:nvPr/>
          </p:nvSpPr>
          <p:spPr>
            <a:xfrm>
              <a:off x="11702393" y="4812922"/>
              <a:ext cx="1326600" cy="6231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58"/>
                <a:buFont typeface="Arial"/>
                <a:buNone/>
              </a:pPr>
              <a:r>
                <a:rPr b="0" i="0" lang="en-US" sz="958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Disseminate</a:t>
              </a:r>
              <a:endParaRPr b="0" i="0" sz="7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g399ae16ed98_1_218"/>
            <p:cNvSpPr/>
            <p:nvPr/>
          </p:nvSpPr>
          <p:spPr>
            <a:xfrm>
              <a:off x="11702423" y="5436613"/>
              <a:ext cx="1326600" cy="6231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9"/>
                <a:buFont typeface="Arial"/>
                <a:buNone/>
              </a:pPr>
              <a:r>
                <a:rPr b="0" i="0" lang="en-US" sz="1049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Connect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399ae16ed98_1_218"/>
            <p:cNvSpPr/>
            <p:nvPr/>
          </p:nvSpPr>
          <p:spPr>
            <a:xfrm>
              <a:off x="11702426" y="6040329"/>
              <a:ext cx="1326600" cy="6231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9"/>
                <a:buFont typeface="Arial"/>
                <a:buNone/>
              </a:pPr>
              <a:r>
                <a:rPr b="0" i="0" lang="en-US" sz="1049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Incentivize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g399ae16ed98_1_218"/>
            <p:cNvSpPr/>
            <p:nvPr/>
          </p:nvSpPr>
          <p:spPr>
            <a:xfrm>
              <a:off x="11702423" y="6663520"/>
              <a:ext cx="1326600" cy="6231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9"/>
                <a:buFont typeface="Arial"/>
                <a:buNone/>
              </a:pPr>
              <a:r>
                <a:rPr b="0" i="0" lang="en-US" sz="1049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Influence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399ae16ed98_1_218"/>
            <p:cNvSpPr/>
            <p:nvPr/>
          </p:nvSpPr>
          <p:spPr>
            <a:xfrm>
              <a:off x="11702420" y="7286220"/>
              <a:ext cx="1326600" cy="6231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9"/>
                <a:buFont typeface="Arial"/>
                <a:buNone/>
              </a:pPr>
              <a:r>
                <a:rPr b="0" i="0" lang="en-US" sz="1049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399ae16ed98_1_218"/>
            <p:cNvSpPr/>
            <p:nvPr/>
          </p:nvSpPr>
          <p:spPr>
            <a:xfrm>
              <a:off x="11702418" y="7889937"/>
              <a:ext cx="1326600" cy="6231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9"/>
                <a:buFont typeface="Arial"/>
                <a:buNone/>
              </a:pPr>
              <a:r>
                <a:rPr b="0" i="0" lang="en-US" sz="1049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399ae16ed98_1_218"/>
            <p:cNvSpPr/>
            <p:nvPr/>
          </p:nvSpPr>
          <p:spPr>
            <a:xfrm>
              <a:off x="11702414" y="8513121"/>
              <a:ext cx="1326600" cy="6309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49"/>
                <a:buFont typeface="Arial"/>
                <a:buNone/>
              </a:pPr>
              <a:r>
                <a:rPr b="0" i="0" lang="en-US" sz="1049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Reuse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g399ae16ed98_1_218"/>
            <p:cNvSpPr/>
            <p:nvPr/>
          </p:nvSpPr>
          <p:spPr>
            <a:xfrm>
              <a:off x="9012833" y="1728300"/>
              <a:ext cx="582984" cy="449590"/>
            </a:xfrm>
            <a:prstGeom prst="flowChartOffpageConnector">
              <a:avLst/>
            </a:prstGeom>
            <a:solidFill>
              <a:srgbClr val="FFF2CC"/>
            </a:solidFill>
            <a:ln cap="flat" cmpd="sng" w="17200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UNDP HQ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g399ae16ed98_1_218"/>
            <p:cNvSpPr/>
            <p:nvPr/>
          </p:nvSpPr>
          <p:spPr>
            <a:xfrm>
              <a:off x="8341926" y="1722979"/>
              <a:ext cx="582984" cy="449590"/>
            </a:xfrm>
            <a:prstGeom prst="flowChartOffpageConnector">
              <a:avLst/>
            </a:prstGeom>
            <a:solidFill>
              <a:srgbClr val="C4E0B2"/>
            </a:solidFill>
            <a:ln cap="flat" cmpd="sng" w="17200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UNDP CO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g399ae16ed98_1_218"/>
            <p:cNvSpPr/>
            <p:nvPr/>
          </p:nvSpPr>
          <p:spPr>
            <a:xfrm>
              <a:off x="7670858" y="1722979"/>
              <a:ext cx="582984" cy="449590"/>
            </a:xfrm>
            <a:prstGeom prst="flowChartOffpageConnector">
              <a:avLst/>
            </a:prstGeom>
            <a:solidFill>
              <a:srgbClr val="F4B081"/>
            </a:solidFill>
            <a:ln cap="flat" cmpd="sng" w="17200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Dev’t Providers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g399ae16ed98_1_218"/>
            <p:cNvSpPr/>
            <p:nvPr/>
          </p:nvSpPr>
          <p:spPr>
            <a:xfrm>
              <a:off x="6989191" y="1722277"/>
              <a:ext cx="582984" cy="449590"/>
            </a:xfrm>
            <a:prstGeom prst="flowChartOffpageConnector">
              <a:avLst/>
            </a:prstGeom>
            <a:solidFill>
              <a:srgbClr val="D8E2F3"/>
            </a:solidFill>
            <a:ln cap="flat" cmpd="sng" w="17200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Dev’t Partners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g399ae16ed98_1_218"/>
            <p:cNvSpPr/>
            <p:nvPr/>
          </p:nvSpPr>
          <p:spPr>
            <a:xfrm>
              <a:off x="6319839" y="1725175"/>
              <a:ext cx="582984" cy="449590"/>
            </a:xfrm>
            <a:prstGeom prst="flowChartOffpageConnector">
              <a:avLst/>
            </a:prstGeom>
            <a:solidFill>
              <a:srgbClr val="D0CECE"/>
            </a:solidFill>
            <a:ln cap="flat" cmpd="sng" w="17200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Other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7"/>
                <a:buFont typeface="Arial"/>
                <a:buNone/>
              </a:pPr>
              <a:r>
                <a:rPr b="0" i="0" lang="en-US" sz="477" u="none" cap="none" strike="noStrike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Users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g399ae16ed98_1_218"/>
            <p:cNvSpPr/>
            <p:nvPr/>
          </p:nvSpPr>
          <p:spPr>
            <a:xfrm>
              <a:off x="11535798" y="2506412"/>
              <a:ext cx="321300" cy="318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g399ae16ed98_1_218"/>
            <p:cNvSpPr/>
            <p:nvPr/>
          </p:nvSpPr>
          <p:spPr>
            <a:xfrm>
              <a:off x="11535794" y="3083335"/>
              <a:ext cx="321300" cy="318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g399ae16ed98_1_218"/>
            <p:cNvSpPr/>
            <p:nvPr/>
          </p:nvSpPr>
          <p:spPr>
            <a:xfrm>
              <a:off x="11538254" y="4338297"/>
              <a:ext cx="321300" cy="318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g399ae16ed98_1_218"/>
            <p:cNvSpPr/>
            <p:nvPr/>
          </p:nvSpPr>
          <p:spPr>
            <a:xfrm>
              <a:off x="11541708" y="6192507"/>
              <a:ext cx="321300" cy="318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g399ae16ed98_1_218"/>
            <p:cNvSpPr/>
            <p:nvPr/>
          </p:nvSpPr>
          <p:spPr>
            <a:xfrm>
              <a:off x="11541708" y="3712783"/>
              <a:ext cx="321300" cy="318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399ae16ed98_1_218"/>
            <p:cNvSpPr/>
            <p:nvPr/>
          </p:nvSpPr>
          <p:spPr>
            <a:xfrm>
              <a:off x="11558388" y="7418845"/>
              <a:ext cx="321300" cy="318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g399ae16ed98_1_218"/>
            <p:cNvSpPr txBox="1"/>
            <p:nvPr/>
          </p:nvSpPr>
          <p:spPr>
            <a:xfrm>
              <a:off x="16722655" y="1333195"/>
              <a:ext cx="1879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500" lIns="55025" spcFirstLastPara="1" rIns="55025" wrap="square" tIns="275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1" i="0" lang="en-US" sz="1144" u="none" cap="none" strike="noStrike">
                  <a:solidFill>
                    <a:srgbClr val="75707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Solutions</a:t>
              </a:r>
              <a:endParaRPr b="1" i="0" sz="954" u="none" cap="none" strike="noStrike">
                <a:solidFill>
                  <a:srgbClr val="75707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0" name="Google Shape;410;g399ae16ed98_1_218"/>
            <p:cNvSpPr/>
            <p:nvPr/>
          </p:nvSpPr>
          <p:spPr>
            <a:xfrm>
              <a:off x="15204030" y="4211675"/>
              <a:ext cx="321300" cy="318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399ae16ed98_1_218"/>
            <p:cNvSpPr/>
            <p:nvPr/>
          </p:nvSpPr>
          <p:spPr>
            <a:xfrm>
              <a:off x="15198894" y="5426488"/>
              <a:ext cx="321300" cy="318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399ae16ed98_1_218"/>
            <p:cNvSpPr/>
            <p:nvPr/>
          </p:nvSpPr>
          <p:spPr>
            <a:xfrm>
              <a:off x="15197281" y="6477611"/>
              <a:ext cx="321300" cy="318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399ae16ed98_1_218"/>
            <p:cNvSpPr/>
            <p:nvPr/>
          </p:nvSpPr>
          <p:spPr>
            <a:xfrm>
              <a:off x="15192327" y="7537794"/>
              <a:ext cx="321300" cy="318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g399ae16ed98_1_218"/>
            <p:cNvSpPr/>
            <p:nvPr/>
          </p:nvSpPr>
          <p:spPr>
            <a:xfrm>
              <a:off x="15207588" y="1795673"/>
              <a:ext cx="321300" cy="318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399ae16ed98_1_218"/>
            <p:cNvSpPr/>
            <p:nvPr/>
          </p:nvSpPr>
          <p:spPr>
            <a:xfrm>
              <a:off x="15207588" y="2326072"/>
              <a:ext cx="321300" cy="3189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7500" lIns="55025" spcFirstLastPara="1" rIns="55025" wrap="square" tIns="27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0" i="0" lang="en-US" sz="114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85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399ae16ed98_1_218"/>
            <p:cNvSpPr txBox="1"/>
            <p:nvPr/>
          </p:nvSpPr>
          <p:spPr>
            <a:xfrm>
              <a:off x="11680680" y="1284530"/>
              <a:ext cx="2215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500" lIns="55025" spcFirstLastPara="1" rIns="55025" wrap="square" tIns="275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1" i="0" lang="en-US" sz="1144" u="none" cap="none" strike="noStrike">
                  <a:solidFill>
                    <a:srgbClr val="75707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Data Value Chain</a:t>
              </a:r>
              <a:endParaRPr b="1" i="0" sz="954" u="none" cap="none" strike="noStrike">
                <a:solidFill>
                  <a:srgbClr val="75707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6" name="Google Shape;416;g399ae16ed98_1_218"/>
            <p:cNvSpPr txBox="1"/>
            <p:nvPr/>
          </p:nvSpPr>
          <p:spPr>
            <a:xfrm>
              <a:off x="6593325" y="1243587"/>
              <a:ext cx="27609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500" lIns="55025" spcFirstLastPara="1" rIns="55025" wrap="square" tIns="275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1" i="0" lang="en-US" sz="1144" u="none" cap="none" strike="noStrike">
                  <a:solidFill>
                    <a:srgbClr val="75707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Impacted Actors</a:t>
              </a:r>
              <a:endParaRPr b="1" i="0" sz="954" u="none" cap="none" strike="noStrike">
                <a:solidFill>
                  <a:srgbClr val="75707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7" name="Google Shape;417;g399ae16ed98_1_218"/>
            <p:cNvSpPr txBox="1"/>
            <p:nvPr/>
          </p:nvSpPr>
          <p:spPr>
            <a:xfrm>
              <a:off x="2883343" y="1335046"/>
              <a:ext cx="1879200" cy="3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500" lIns="55025" spcFirstLastPara="1" rIns="55025" wrap="square" tIns="275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44"/>
                <a:buFont typeface="Arial"/>
                <a:buNone/>
              </a:pPr>
              <a:r>
                <a:rPr b="1" i="0" lang="en-US" sz="1144" u="none" cap="none" strike="noStrike">
                  <a:solidFill>
                    <a:srgbClr val="75707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Issues</a:t>
              </a:r>
              <a:endParaRPr b="1" i="0" sz="954" u="none" cap="none" strike="noStrike">
                <a:solidFill>
                  <a:srgbClr val="75707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18" name="Google Shape;418;g399ae16ed98_1_218"/>
          <p:cNvSpPr/>
          <p:nvPr/>
        </p:nvSpPr>
        <p:spPr>
          <a:xfrm>
            <a:off x="4120325" y="4839150"/>
            <a:ext cx="368825" cy="253275"/>
          </a:xfrm>
          <a:prstGeom prst="flowChartOffpageConnector">
            <a:avLst/>
          </a:prstGeom>
          <a:solidFill>
            <a:srgbClr val="F4B081"/>
          </a:solidFill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8825" lIns="57675" spcFirstLastPara="1" rIns="57675" wrap="square" tIns="28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Dev’t Providers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g3a5b7dd2793_0_102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descr="Network connection abstract against a white background" id="424" name="Google Shape;424;g3a5b7dd2793_0_102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15732"/>
            <a:stretch/>
          </p:blipFill>
          <p:spPr>
            <a:xfrm>
              <a:off x="0" y="1"/>
              <a:ext cx="1219198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" name="Google Shape;425;g3a5b7dd2793_0_102"/>
            <p:cNvSpPr/>
            <p:nvPr/>
          </p:nvSpPr>
          <p:spPr>
            <a:xfrm>
              <a:off x="0" y="1138136"/>
              <a:ext cx="12192000" cy="571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g3a5b7dd2793_0_102"/>
          <p:cNvSpPr txBox="1"/>
          <p:nvPr/>
        </p:nvSpPr>
        <p:spPr>
          <a:xfrm>
            <a:off x="430696" y="248478"/>
            <a:ext cx="105156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5. Toward Transparency 3.0</a:t>
            </a:r>
            <a:endParaRPr b="1" i="0" sz="36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7" name="Google Shape;427;g3a5b7dd2793_0_102"/>
          <p:cNvSpPr txBox="1"/>
          <p:nvPr/>
        </p:nvSpPr>
        <p:spPr>
          <a:xfrm>
            <a:off x="430700" y="1407825"/>
            <a:ext cx="1127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600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Centralized, AI-forward management, analysis and prediction</a:t>
            </a:r>
            <a:endParaRPr b="0" i="0" sz="2100" u="none" cap="none" strike="noStrike">
              <a:solidFill>
                <a:srgbClr val="2842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8" name="Google Shape;428;g3a5b7dd2793_0_10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스크린샷이(가) 표시된 사진&#10;&#10;자동 생성된 설명" id="429" name="Google Shape;429;g3a5b7dd2793_0_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586" y="2039374"/>
            <a:ext cx="3729625" cy="445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스크린샷이(가) 표시된 사진&#10;&#10;자동 생성된 설명" id="430" name="Google Shape;430;g3a5b7dd2793_0_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04689" y="2039191"/>
            <a:ext cx="3729626" cy="4459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" name="Google Shape;431;g3a5b7dd2793_0_102"/>
          <p:cNvGrpSpPr/>
          <p:nvPr/>
        </p:nvGrpSpPr>
        <p:grpSpPr>
          <a:xfrm>
            <a:off x="8090825" y="2039200"/>
            <a:ext cx="3729600" cy="4459500"/>
            <a:chOff x="8117325" y="1777550"/>
            <a:chExt cx="3729600" cy="4459500"/>
          </a:xfrm>
        </p:grpSpPr>
        <p:sp>
          <p:nvSpPr>
            <p:cNvPr id="432" name="Google Shape;432;g3a5b7dd2793_0_102"/>
            <p:cNvSpPr/>
            <p:nvPr/>
          </p:nvSpPr>
          <p:spPr>
            <a:xfrm>
              <a:off x="8117325" y="1777550"/>
              <a:ext cx="3729600" cy="966900"/>
            </a:xfrm>
            <a:prstGeom prst="rect">
              <a:avLst/>
            </a:prstGeom>
            <a:solidFill>
              <a:srgbClr val="66C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g3a5b7dd2793_0_102"/>
            <p:cNvSpPr/>
            <p:nvPr/>
          </p:nvSpPr>
          <p:spPr>
            <a:xfrm>
              <a:off x="8117325" y="2744450"/>
              <a:ext cx="3729600" cy="3492600"/>
            </a:xfrm>
            <a:prstGeom prst="rect">
              <a:avLst/>
            </a:prstGeom>
            <a:solidFill>
              <a:srgbClr val="D8EC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4" name="Google Shape;434;g3a5b7dd2793_0_102"/>
          <p:cNvSpPr txBox="1"/>
          <p:nvPr/>
        </p:nvSpPr>
        <p:spPr>
          <a:xfrm>
            <a:off x="426425" y="2176525"/>
            <a:ext cx="35139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 </a:t>
            </a:r>
            <a:r>
              <a:rPr b="1" lang="en-US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Centralization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3a5b7dd2793_0_102"/>
          <p:cNvSpPr txBox="1"/>
          <p:nvPr/>
        </p:nvSpPr>
        <p:spPr>
          <a:xfrm>
            <a:off x="4357113" y="2252725"/>
            <a:ext cx="34248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 </a:t>
            </a:r>
            <a:r>
              <a:rPr b="1" lang="en-US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LLM-assisted input</a:t>
            </a:r>
            <a:endParaRPr b="1" i="0" sz="2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6" name="Google Shape;436;g3a5b7dd2793_0_102"/>
          <p:cNvSpPr txBox="1"/>
          <p:nvPr/>
        </p:nvSpPr>
        <p:spPr>
          <a:xfrm>
            <a:off x="8198688" y="2252725"/>
            <a:ext cx="34248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 </a:t>
            </a:r>
            <a:r>
              <a:rPr b="1" lang="en-US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Predictive modeling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3a5b7dd2793_0_102"/>
          <p:cNvSpPr txBox="1"/>
          <p:nvPr/>
        </p:nvSpPr>
        <p:spPr>
          <a:xfrm>
            <a:off x="543700" y="3190425"/>
            <a:ext cx="3226800" cy="30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AutoNum type="arabicPeriod"/>
            </a:pP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Robust validation → higher data quality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AutoNum type="arabicPeriod"/>
            </a:pP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Structured database and robust backend → faster </a:t>
            </a: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response</a:t>
            </a: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time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AutoNum type="arabicPeriod"/>
            </a:pP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Lower publishing costs → true DPG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8" name="Google Shape;438;g3a5b7dd2793_0_102"/>
          <p:cNvSpPr txBox="1"/>
          <p:nvPr/>
        </p:nvSpPr>
        <p:spPr>
          <a:xfrm>
            <a:off x="4456113" y="3190425"/>
            <a:ext cx="3226800" cy="30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AutoNum type="arabicPeriod"/>
            </a:pP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Convert project documents to text → better searchability and analysis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AutoNum type="arabicPeriod"/>
            </a:pP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Pre-populate fields from project documents → l</a:t>
            </a: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ower publishing costs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AutoNum type="arabicPeriod"/>
            </a:pP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Flag discrepancies and missing data → higher quality data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9" name="Google Shape;439;g3a5b7dd2793_0_102"/>
          <p:cNvSpPr txBox="1"/>
          <p:nvPr/>
        </p:nvSpPr>
        <p:spPr>
          <a:xfrm>
            <a:off x="8297688" y="3190425"/>
            <a:ext cx="3226800" cy="30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AutoNum type="arabicPeriod"/>
            </a:pP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Integrated ML and statistical models → better forecasting → better aid planning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AutoNum type="arabicPeriod"/>
            </a:pP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Robust data visualization → stronger communication tools + uptake by less sophisticated users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 wavy background in light blue and gray tones" id="444" name="Google Shape;444;p18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 flipH="1" rot="10800000">
            <a:off x="0" y="1825625"/>
            <a:ext cx="12192000" cy="444554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8"/>
          <p:cNvSpPr txBox="1"/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259"/>
              </a:buClr>
              <a:buSzPts val="5300"/>
              <a:buFont typeface="Proxima Nova"/>
              <a:buNone/>
            </a:pPr>
            <a:r>
              <a:rPr b="1" lang="en-US" sz="5300">
                <a:solidFill>
                  <a:srgbClr val="284259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b="1" sz="3600">
              <a:solidFill>
                <a:srgbClr val="2842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6" name="Google Shape;446;p18"/>
          <p:cNvSpPr txBox="1"/>
          <p:nvPr/>
        </p:nvSpPr>
        <p:spPr>
          <a:xfrm>
            <a:off x="3032760" y="4445258"/>
            <a:ext cx="6126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 Futures Lab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Korea University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0070C0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dflab@korea.ac.kr</a:t>
            </a:r>
            <a:endParaRPr b="0" i="0" sz="1600" u="none" cap="none" strike="noStrike">
              <a:solidFill>
                <a:srgbClr val="0070C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284259"/>
                </a:solidFill>
                <a:latin typeface="Proxima Nova"/>
                <a:ea typeface="Proxima Nova"/>
                <a:cs typeface="Proxima Nova"/>
                <a:sym typeface="Proxima Nova"/>
              </a:rPr>
              <a:t>Find us at</a:t>
            </a:r>
            <a:r>
              <a:rPr b="0" i="0" lang="en-US" sz="1600" u="none" cap="none" strike="noStrike">
                <a:solidFill>
                  <a:srgbClr val="0070C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en-US" sz="1600" u="sng" cap="none" strike="noStrike">
                <a:solidFill>
                  <a:srgbClr val="0070C0"/>
                </a:solidFill>
                <a:latin typeface="Proxima Nova"/>
                <a:ea typeface="Proxima Nova"/>
                <a:cs typeface="Proxima Nova"/>
                <a:sym typeface="Proxima Nov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https://cuzproduces.com/dflab</a:t>
            </a:r>
            <a:endParaRPr b="0" i="0" sz="1600" u="none" cap="none" strike="noStrike">
              <a:solidFill>
                <a:srgbClr val="007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7" name="Google Shape;447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 wavy background in light blue and gray tones" id="452" name="Google Shape;452;g2d96c47c36c_0_305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 flipH="1" rot="10800000">
            <a:off x="0" y="1825623"/>
            <a:ext cx="12192002" cy="4445542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g2d96c47c36c_0_305"/>
          <p:cNvSpPr txBox="1"/>
          <p:nvPr>
            <p:ph type="title"/>
          </p:nvPr>
        </p:nvSpPr>
        <p:spPr>
          <a:xfrm>
            <a:off x="838200" y="276621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259"/>
              </a:buClr>
              <a:buSzPts val="5300"/>
              <a:buFont typeface="Proxima Nova"/>
              <a:buNone/>
            </a:pPr>
            <a:r>
              <a:rPr b="1" lang="en-US" sz="5300">
                <a:solidFill>
                  <a:srgbClr val="284259"/>
                </a:solidFill>
                <a:latin typeface="Proxima Nova"/>
                <a:ea typeface="Proxima Nova"/>
                <a:cs typeface="Proxima Nova"/>
                <a:sym typeface="Proxima Nova"/>
              </a:rPr>
              <a:t>Appendix</a:t>
            </a:r>
            <a:endParaRPr b="1" sz="3600">
              <a:solidFill>
                <a:srgbClr val="2842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4" name="Google Shape;454;g2d96c47c36c_0_305"/>
          <p:cNvSpPr txBox="1"/>
          <p:nvPr/>
        </p:nvSpPr>
        <p:spPr>
          <a:xfrm>
            <a:off x="3032760" y="4445258"/>
            <a:ext cx="6126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0070C0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dflab@korea.ac.kr</a:t>
            </a:r>
            <a:endParaRPr b="0" i="0" sz="1600" u="none" cap="none" strike="noStrike">
              <a:solidFill>
                <a:srgbClr val="0070C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284259"/>
                </a:solidFill>
                <a:latin typeface="Proxima Nova"/>
                <a:ea typeface="Proxima Nova"/>
                <a:cs typeface="Proxima Nova"/>
                <a:sym typeface="Proxima Nova"/>
              </a:rPr>
              <a:t>Find us at</a:t>
            </a:r>
            <a:r>
              <a:rPr b="0" i="0" lang="en-US" sz="1600" u="none" cap="none" strike="noStrike">
                <a:solidFill>
                  <a:srgbClr val="0070C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en-US" sz="1600" u="sng" cap="none" strike="noStrike">
                <a:solidFill>
                  <a:srgbClr val="0070C0"/>
                </a:solidFill>
                <a:latin typeface="Proxima Nova"/>
                <a:ea typeface="Proxima Nova"/>
                <a:cs typeface="Proxima Nova"/>
                <a:sym typeface="Proxima Nov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https://cuzproduces.com/dflab</a:t>
            </a:r>
            <a:endParaRPr b="0" i="0" sz="1600" u="none" cap="none" strike="noStrike">
              <a:solidFill>
                <a:srgbClr val="0070C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5" name="Google Shape;455;g2d96c47c36c_0_30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g399ae16ed98_1_407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descr="Network connection abstract against a white background" id="461" name="Google Shape;461;g399ae16ed98_1_407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15732"/>
            <a:stretch/>
          </p:blipFill>
          <p:spPr>
            <a:xfrm>
              <a:off x="0" y="1"/>
              <a:ext cx="1219198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2" name="Google Shape;462;g399ae16ed98_1_407"/>
            <p:cNvSpPr/>
            <p:nvPr/>
          </p:nvSpPr>
          <p:spPr>
            <a:xfrm>
              <a:off x="0" y="1138136"/>
              <a:ext cx="12192000" cy="571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463" name="Google Shape;463;g399ae16ed98_1_407"/>
          <p:cNvSpPr txBox="1"/>
          <p:nvPr/>
        </p:nvSpPr>
        <p:spPr>
          <a:xfrm>
            <a:off x="430700" y="209800"/>
            <a:ext cx="111435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3F"/>
              </a:buClr>
              <a:buSzPts val="3600"/>
              <a:buFont typeface="Proxima Nova"/>
              <a:buNone/>
            </a:pPr>
            <a:r>
              <a:rPr b="1" i="0" lang="en-US" sz="3816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A. Suggestions</a:t>
            </a:r>
            <a:endParaRPr b="1" i="0" sz="3816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4" name="Google Shape;464;g399ae16ed98_1_40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5" name="Google Shape;465;g399ae16ed98_1_407"/>
          <p:cNvSpPr txBox="1"/>
          <p:nvPr/>
        </p:nvSpPr>
        <p:spPr>
          <a:xfrm>
            <a:off x="838200" y="1755256"/>
            <a:ext cx="105156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466" name="Google Shape;466;g399ae16ed98_1_407"/>
          <p:cNvGraphicFramePr/>
          <p:nvPr/>
        </p:nvGraphicFramePr>
        <p:xfrm>
          <a:off x="291550" y="145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{2612193B-54DE-4BC7-81AA-B13AF20EEE37}</a:tableStyleId>
              </a:tblPr>
              <a:tblGrid>
                <a:gridCol w="1450900"/>
                <a:gridCol w="2685825"/>
                <a:gridCol w="5893950"/>
                <a:gridCol w="1391125"/>
              </a:tblGrid>
              <a:tr h="845800">
                <a:tc>
                  <a:txBody>
                    <a:bodyPr/>
                    <a:lstStyle/>
                    <a:p>
                      <a:pPr indent="0" lvl="0" marL="91440" marR="9144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Phase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Solution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Description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Complexity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800">
                <a:tc rowSpan="5">
                  <a:txBody>
                    <a:bodyPr/>
                    <a:lstStyle/>
                    <a:p>
                      <a:pPr indent="0" lvl="0" marL="91440" marR="9144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Collection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Integrated Data Compliance System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Standardizes data entry across platforms, ensuring consistency and reducing redundancy.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Low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00">
                <a:tc vMerge="1"/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Integrated Validation System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Enhances IATI’s Validator to enforce data quality and prevent missing values.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Low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00">
                <a:tc vMerge="1"/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Unified Identifier System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Introduces unique project identifiers to improve data traceability.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Medium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00">
                <a:tc vMerge="1"/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LLM-forward Data Preparation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Converts project documents to plain text to pre-populate fields and to improve searchability and analysis.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Medium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00">
                <a:tc vMerge="1"/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Multilingual Data Standardization System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Uses AI-powered translation to ensure data interoperability across languages.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High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g399ae16ed98_1_397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descr="Network connection abstract against a white background" id="472" name="Google Shape;472;g399ae16ed98_1_397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15732"/>
            <a:stretch/>
          </p:blipFill>
          <p:spPr>
            <a:xfrm>
              <a:off x="0" y="1"/>
              <a:ext cx="1219198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3" name="Google Shape;473;g399ae16ed98_1_397"/>
            <p:cNvSpPr/>
            <p:nvPr/>
          </p:nvSpPr>
          <p:spPr>
            <a:xfrm>
              <a:off x="0" y="1138136"/>
              <a:ext cx="12192000" cy="571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474" name="Google Shape;474;g399ae16ed98_1_397"/>
          <p:cNvSpPr txBox="1"/>
          <p:nvPr/>
        </p:nvSpPr>
        <p:spPr>
          <a:xfrm>
            <a:off x="430700" y="209800"/>
            <a:ext cx="111435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3F"/>
              </a:buClr>
              <a:buSzPts val="3600"/>
              <a:buFont typeface="Proxima Nova"/>
              <a:buNone/>
            </a:pPr>
            <a:r>
              <a:rPr b="1" i="0" lang="en-US" sz="3816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A. Suggestions</a:t>
            </a:r>
            <a:endParaRPr b="1" i="0" sz="3816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5" name="Google Shape;475;g399ae16ed98_1_39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6" name="Google Shape;476;g399ae16ed98_1_397"/>
          <p:cNvSpPr txBox="1"/>
          <p:nvPr/>
        </p:nvSpPr>
        <p:spPr>
          <a:xfrm>
            <a:off x="838200" y="1755256"/>
            <a:ext cx="105156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477" name="Google Shape;477;g399ae16ed98_1_397"/>
          <p:cNvGraphicFramePr/>
          <p:nvPr/>
        </p:nvGraphicFramePr>
        <p:xfrm>
          <a:off x="430700" y="143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{2612193B-54DE-4BC7-81AA-B13AF20EEE37}</a:tableStyleId>
              </a:tblPr>
              <a:tblGrid>
                <a:gridCol w="1547750"/>
                <a:gridCol w="2713200"/>
                <a:gridCol w="5617875"/>
                <a:gridCol w="1542975"/>
              </a:tblGrid>
              <a:tr h="418900"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Phase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Solution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Description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Complexity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18900">
                <a:tc rowSpan="5"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Publication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Query Response Time Improvement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Optimizes platform performance to reduce response times for user queries.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Low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900">
                <a:tc vMerge="1"/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Interface enhancements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Adds filtering and identifies related projects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Low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900">
                <a:tc vMerge="1"/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Project Funding Classification System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Adds metadata tagging and financial breakdown tools for project funding clarity.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Medium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900">
                <a:tc vMerge="1"/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Comprehensive Data Visualization System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Expands visualization tools, including interactive charts and regional comparisons.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Medium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900">
                <a:tc vMerge="1"/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Donor Funding Coordination System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Uses AI to detect funding overlaps and improve aid coordination.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High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g399ae16ed98_1_387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descr="Network connection abstract against a white background" id="483" name="Google Shape;483;g399ae16ed98_1_387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15732"/>
            <a:stretch/>
          </p:blipFill>
          <p:spPr>
            <a:xfrm>
              <a:off x="0" y="1"/>
              <a:ext cx="1219198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4" name="Google Shape;484;g399ae16ed98_1_387"/>
            <p:cNvSpPr/>
            <p:nvPr/>
          </p:nvSpPr>
          <p:spPr>
            <a:xfrm>
              <a:off x="0" y="1138136"/>
              <a:ext cx="12192000" cy="571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485" name="Google Shape;485;g399ae16ed98_1_387"/>
          <p:cNvSpPr txBox="1"/>
          <p:nvPr/>
        </p:nvSpPr>
        <p:spPr>
          <a:xfrm>
            <a:off x="430700" y="209800"/>
            <a:ext cx="111435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3F"/>
              </a:buClr>
              <a:buSzPts val="3600"/>
              <a:buFont typeface="Proxima Nova"/>
              <a:buNone/>
            </a:pPr>
            <a:r>
              <a:rPr b="1" i="0" lang="en-US" sz="3816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A. Suggestions</a:t>
            </a:r>
            <a:endParaRPr b="1" i="0" sz="3816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6" name="Google Shape;486;g399ae16ed98_1_38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7" name="Google Shape;487;g399ae16ed98_1_387"/>
          <p:cNvSpPr txBox="1"/>
          <p:nvPr/>
        </p:nvSpPr>
        <p:spPr>
          <a:xfrm>
            <a:off x="838200" y="1755256"/>
            <a:ext cx="105156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488" name="Google Shape;488;g399ae16ed98_1_387"/>
          <p:cNvGraphicFramePr/>
          <p:nvPr/>
        </p:nvGraphicFramePr>
        <p:xfrm>
          <a:off x="291550" y="1360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{2612193B-54DE-4BC7-81AA-B13AF20EEE37}</a:tableStyleId>
              </a:tblPr>
              <a:tblGrid>
                <a:gridCol w="1299275"/>
                <a:gridCol w="2837450"/>
                <a:gridCol w="5783525"/>
                <a:gridCol w="1501550"/>
              </a:tblGrid>
              <a:tr h="631700"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Phase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Solution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Description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Complexity</a:t>
                      </a:r>
                      <a:endParaRPr b="1"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65650">
                <a:tc rowSpan="2"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Uptake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User-Adaptive Navigation System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Directs users to the most relevant tools based on their skill level and needs.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Medium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0175">
                <a:tc vMerge="1"/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Guided Recommendation Engine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Automates tool recommendations to improve user onboarding.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Medium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5650">
                <a:tc rowSpan="3"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Impact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Integrated Learning Navigation System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Embeds guidance and tutorials within the platform to enhance data analytics.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Medium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5650">
                <a:tc vMerge="1"/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AI-Driven Donor Activity Registry (DAR)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Automates aid flow categorization to reduce redundancy and improve funding efficiency.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High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5650">
                <a:tc vMerge="1"/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Aid Data Standards Association (ADSA)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Establishes a forum for standard-setting and improving IATI data applications.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10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High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1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g32b59bdc2b9_0_0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descr="Network connection abstract against a white background" id="110" name="Google Shape;110;g32b59bdc2b9_0_0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15732"/>
            <a:stretch/>
          </p:blipFill>
          <p:spPr>
            <a:xfrm>
              <a:off x="0" y="1"/>
              <a:ext cx="1219198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g32b59bdc2b9_0_0"/>
            <p:cNvSpPr/>
            <p:nvPr/>
          </p:nvSpPr>
          <p:spPr>
            <a:xfrm>
              <a:off x="0" y="1138136"/>
              <a:ext cx="12192000" cy="571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g32b59bdc2b9_0_0"/>
          <p:cNvSpPr txBox="1"/>
          <p:nvPr/>
        </p:nvSpPr>
        <p:spPr>
          <a:xfrm>
            <a:off x="421796" y="248478"/>
            <a:ext cx="105156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3F"/>
              </a:buClr>
              <a:buSzPts val="3600"/>
              <a:buFont typeface="Proxima Nova"/>
              <a:buNone/>
            </a:pPr>
            <a:r>
              <a:rPr b="1" i="0" lang="en-US" sz="36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Development Futures Lab (KU DFL</a:t>
            </a:r>
            <a:r>
              <a:rPr b="1" i="0" lang="en-US" sz="36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ab</a:t>
            </a:r>
            <a:r>
              <a:rPr b="1" i="0" lang="en-US" sz="36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고려대학교 국제관 / KU International Studies Hall - College Academic Building in  서울특별시" id="113" name="Google Shape;113;g32b59bdc2b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5103" y="1790044"/>
            <a:ext cx="4096176" cy="40961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2b59bdc2b9_0_0"/>
          <p:cNvSpPr/>
          <p:nvPr/>
        </p:nvSpPr>
        <p:spPr>
          <a:xfrm>
            <a:off x="430696" y="1321903"/>
            <a:ext cx="9591441" cy="5166737"/>
          </a:xfrm>
          <a:custGeom>
            <a:rect b="b" l="l" r="r" t="t"/>
            <a:pathLst>
              <a:path extrusionOk="0" h="10385400" w="386440">
                <a:moveTo>
                  <a:pt x="386440" y="1730945"/>
                </a:moveTo>
                <a:lnTo>
                  <a:pt x="386440" y="8654455"/>
                </a:lnTo>
                <a:cubicBezTo>
                  <a:pt x="386440" y="9610434"/>
                  <a:pt x="385367" y="10385387"/>
                  <a:pt x="384043" y="10385387"/>
                </a:cubicBezTo>
                <a:lnTo>
                  <a:pt x="0" y="10385387"/>
                </a:lnTo>
                <a:lnTo>
                  <a:pt x="0" y="10385387"/>
                </a:lnTo>
                <a:lnTo>
                  <a:pt x="0" y="13"/>
                </a:lnTo>
                <a:lnTo>
                  <a:pt x="0" y="13"/>
                </a:lnTo>
                <a:lnTo>
                  <a:pt x="384043" y="13"/>
                </a:lnTo>
                <a:cubicBezTo>
                  <a:pt x="385367" y="13"/>
                  <a:pt x="386440" y="774966"/>
                  <a:pt x="386440" y="1730945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30275" lIns="128000" spcFirstLastPara="1" rIns="30275" wrap="square" tIns="3027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17161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g32b59bdc2b9_0_0"/>
          <p:cNvSpPr txBox="1"/>
          <p:nvPr/>
        </p:nvSpPr>
        <p:spPr>
          <a:xfrm>
            <a:off x="430058" y="1389843"/>
            <a:ext cx="1740000" cy="400200"/>
          </a:xfrm>
          <a:prstGeom prst="rect">
            <a:avLst/>
          </a:prstGeom>
          <a:solidFill>
            <a:srgbClr val="2E6CA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Description</a:t>
            </a:r>
            <a:endParaRPr b="0" i="0" sz="20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6" name="Google Shape;116;g32b59bdc2b9_0_0"/>
          <p:cNvSpPr txBox="1"/>
          <p:nvPr/>
        </p:nvSpPr>
        <p:spPr>
          <a:xfrm>
            <a:off x="430057" y="4513127"/>
            <a:ext cx="1740000" cy="400200"/>
          </a:xfrm>
          <a:prstGeom prst="rect">
            <a:avLst/>
          </a:prstGeom>
          <a:solidFill>
            <a:srgbClr val="2E6CA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Mission</a:t>
            </a:r>
            <a:endParaRPr b="0" i="0" sz="20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" name="Google Shape;117;g32b59bdc2b9_0_0"/>
          <p:cNvSpPr txBox="1"/>
          <p:nvPr/>
        </p:nvSpPr>
        <p:spPr>
          <a:xfrm>
            <a:off x="421807" y="4913327"/>
            <a:ext cx="68127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3F"/>
              </a:buClr>
              <a:buSzPts val="2200"/>
              <a:buFont typeface="Proxima Nova"/>
              <a:buNone/>
            </a:pPr>
            <a:r>
              <a:rPr b="0" i="0" lang="en-US" sz="22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The core mission of the KU DFLab is to </a:t>
            </a:r>
            <a:r>
              <a:rPr b="1" i="0" lang="en-US" sz="22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forge innovative, data-driven policy solutions </a:t>
            </a:r>
            <a:r>
              <a:rPr b="0" i="0" lang="en-US" sz="22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that significantly </a:t>
            </a:r>
            <a:r>
              <a:rPr b="1" i="0" lang="en-US" sz="22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improve the efficiency, transparency, and overall impact </a:t>
            </a:r>
            <a:r>
              <a:rPr b="0" i="0" lang="en-US" sz="22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of global development initiatives.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32b59bdc2b9_0_0"/>
          <p:cNvSpPr txBox="1"/>
          <p:nvPr/>
        </p:nvSpPr>
        <p:spPr>
          <a:xfrm>
            <a:off x="421807" y="1790056"/>
            <a:ext cx="68127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3F"/>
              </a:buClr>
              <a:buSzPts val="2200"/>
              <a:buFont typeface="Proxima Nova"/>
              <a:buNone/>
            </a:pPr>
            <a:r>
              <a:rPr b="0" i="0" lang="en-US" sz="22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Located within the Global Research Institute (GRI) at the Graduate School of International Studies at Korea University, </a:t>
            </a:r>
            <a:r>
              <a:rPr b="0" i="0" lang="en-US" sz="2200" u="sng" cap="none" strike="noStrik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KU DF</a:t>
            </a:r>
            <a:r>
              <a:rPr b="0" i="0" lang="en-US" sz="2200" u="sng" cap="none" strike="noStrik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Lab</a:t>
            </a:r>
            <a:r>
              <a:rPr b="0" i="0" lang="en-US" sz="22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 works to </a:t>
            </a:r>
            <a:r>
              <a:rPr b="1" i="0" lang="en-US" sz="22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envision, evaluate, and engender future development </a:t>
            </a:r>
            <a:r>
              <a:rPr b="0" i="0" lang="en-US" sz="22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by predicting how future socioeconomic transformations will impact development and </a:t>
            </a:r>
            <a:r>
              <a:rPr b="1" i="0" lang="en-US" sz="22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by exploring the potential contributions of emerging technologies.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g32b59bdc2b9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90300" y="347635"/>
            <a:ext cx="1571002" cy="61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2b59bdc2b9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g32b59bdc2b9_0_0"/>
          <p:cNvSpPr txBox="1"/>
          <p:nvPr/>
        </p:nvSpPr>
        <p:spPr>
          <a:xfrm>
            <a:off x="7665088" y="5854425"/>
            <a:ext cx="409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https://www.cuzproduces.com/dflab/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g32b69cabe72_0_140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descr="Network connection abstract against a white background" id="127" name="Google Shape;127;g32b69cabe72_0_140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15732"/>
            <a:stretch/>
          </p:blipFill>
          <p:spPr>
            <a:xfrm>
              <a:off x="0" y="1"/>
              <a:ext cx="1219198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g32b69cabe72_0_140"/>
            <p:cNvSpPr/>
            <p:nvPr/>
          </p:nvSpPr>
          <p:spPr>
            <a:xfrm>
              <a:off x="0" y="1138136"/>
              <a:ext cx="12192000" cy="571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g32b69cabe72_0_140"/>
          <p:cNvSpPr txBox="1"/>
          <p:nvPr/>
        </p:nvSpPr>
        <p:spPr>
          <a:xfrm>
            <a:off x="430696" y="248478"/>
            <a:ext cx="105156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3F"/>
              </a:buClr>
              <a:buSzPts val="3600"/>
              <a:buFont typeface="Proxima Nova"/>
              <a:buAutoNum type="arabicPeriod"/>
            </a:pPr>
            <a:r>
              <a:rPr b="1" i="0" lang="en-US" sz="36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Overview: Assess Transparency 2.0</a:t>
            </a:r>
            <a:endParaRPr b="1" i="0" sz="36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g32b69cabe72_0_140"/>
          <p:cNvSpPr txBox="1"/>
          <p:nvPr/>
        </p:nvSpPr>
        <p:spPr>
          <a:xfrm>
            <a:off x="430700" y="1407825"/>
            <a:ext cx="7902300" cy="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6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Data Availability and Usability in </a:t>
            </a:r>
            <a:endParaRPr b="1" i="0" sz="26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6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Data-Based Decision-Making for Development</a:t>
            </a:r>
            <a:endParaRPr b="0" i="0" sz="2100" u="none" cap="none" strike="noStrike">
              <a:solidFill>
                <a:srgbClr val="2842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1" name="Google Shape;131;g32b69cabe72_0_140"/>
          <p:cNvSpPr/>
          <p:nvPr/>
        </p:nvSpPr>
        <p:spPr>
          <a:xfrm>
            <a:off x="518150" y="3795377"/>
            <a:ext cx="11155800" cy="2717400"/>
          </a:xfrm>
          <a:prstGeom prst="rect">
            <a:avLst/>
          </a:prstGeom>
          <a:noFill/>
          <a:ln cap="flat" cmpd="sng" w="12700">
            <a:solidFill>
              <a:srgbClr val="5B9BD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32b69cabe72_0_140"/>
          <p:cNvSpPr txBox="1"/>
          <p:nvPr/>
        </p:nvSpPr>
        <p:spPr>
          <a:xfrm>
            <a:off x="784850" y="4018550"/>
            <a:ext cx="4940700" cy="22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4259"/>
              </a:buClr>
              <a:buSzPct val="73684"/>
              <a:buFont typeface="Arial"/>
              <a:buNone/>
            </a:pPr>
            <a:r>
              <a:rPr b="1" i="0" lang="en-US" sz="2850" u="sng" cap="none" strike="noStrike">
                <a:solidFill>
                  <a:srgbClr val="284259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Identified Challenges</a:t>
            </a:r>
            <a:endParaRPr b="0" i="0" sz="285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322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353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-"/>
            </a:pPr>
            <a:r>
              <a:rPr b="0" i="0" lang="en-US" sz="2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Anecdotal evidence of underperformance: difficulties in obtaining necessary information</a:t>
            </a:r>
            <a:endParaRPr b="0" i="0" sz="25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353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-"/>
            </a:pPr>
            <a:r>
              <a:rPr b="0" i="0" lang="en-US" sz="2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Challenges in user experience, data collection, and database design</a:t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" name="Google Shape;133;g32b69cabe72_0_140"/>
          <p:cNvSpPr txBox="1"/>
          <p:nvPr/>
        </p:nvSpPr>
        <p:spPr>
          <a:xfrm>
            <a:off x="6336900" y="3943100"/>
            <a:ext cx="49407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4259"/>
              </a:buClr>
              <a:buSzPts val="1800"/>
              <a:buFont typeface="Arial"/>
              <a:buNone/>
            </a:pPr>
            <a:r>
              <a:rPr b="1" i="0" lang="en-US" sz="2400" u="sng" cap="none" strike="noStrike">
                <a:solidFill>
                  <a:srgbClr val="284259"/>
                </a:solidFill>
                <a:latin typeface="Proxima Nova"/>
                <a:ea typeface="Proxima Nova"/>
                <a:cs typeface="Proxima Nova"/>
                <a:sym typeface="Proxima Nova"/>
              </a:rPr>
              <a:t>Research Objectives</a:t>
            </a:r>
            <a:endParaRPr b="0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100" u="sng" cap="none" strike="noStrike">
              <a:solidFill>
                <a:srgbClr val="2842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"/>
              <a:buChar char="-"/>
            </a:pPr>
            <a:r>
              <a:rPr b="0" i="0" lang="en-US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Assess the IATI data, its interfaces, and user experiences (focus on d-Portal)</a:t>
            </a:r>
            <a:endParaRPr b="0" i="0" sz="21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"/>
              <a:buChar char="-"/>
            </a:pPr>
            <a:r>
              <a:rPr b="0" i="0" lang="en-US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areas for enhancement: data collection, data access, interface usability and training</a:t>
            </a:r>
            <a:endParaRPr b="0" i="0" sz="2100" u="none" cap="none" strike="noStrike">
              <a:solidFill>
                <a:srgbClr val="2842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4" name="Google Shape;134;g32b69cabe72_0_140"/>
          <p:cNvCxnSpPr/>
          <p:nvPr/>
        </p:nvCxnSpPr>
        <p:spPr>
          <a:xfrm>
            <a:off x="5953000" y="4155500"/>
            <a:ext cx="900" cy="2120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" name="Google Shape;135;g32b69cabe72_0_1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6" name="Google Shape;136;g32b69cabe72_0_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99150" y="1427250"/>
            <a:ext cx="1474800" cy="91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2b69cabe72_0_140"/>
          <p:cNvSpPr txBox="1"/>
          <p:nvPr/>
        </p:nvSpPr>
        <p:spPr>
          <a:xfrm>
            <a:off x="548775" y="2591425"/>
            <a:ext cx="1115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1" lang="en-US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Funding:</a:t>
            </a:r>
            <a:r>
              <a:rPr b="0" i="0" lang="en-US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LVG from </a:t>
            </a:r>
            <a:r>
              <a:rPr b="0" i="0" lang="en-US" sz="2100" u="sng" cap="none" strike="noStrik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UNDP Seoul Policy Centre (USPC)</a:t>
            </a:r>
            <a:endParaRPr b="0" i="0" sz="21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1" lang="en-US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Dates:</a:t>
            </a:r>
            <a:r>
              <a:rPr b="0" i="0" lang="en-US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   1 April 2024 to 31 March 2025</a:t>
            </a:r>
            <a:endParaRPr b="0" i="0" sz="21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g32bbf1c2e7b_0_34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descr="Network connection abstract against a white background" id="143" name="Google Shape;143;g32bbf1c2e7b_0_34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15732"/>
            <a:stretch/>
          </p:blipFill>
          <p:spPr>
            <a:xfrm>
              <a:off x="0" y="1"/>
              <a:ext cx="1219198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g32bbf1c2e7b_0_34"/>
            <p:cNvSpPr/>
            <p:nvPr/>
          </p:nvSpPr>
          <p:spPr>
            <a:xfrm>
              <a:off x="0" y="1138136"/>
              <a:ext cx="12192000" cy="571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g32bbf1c2e7b_0_34"/>
          <p:cNvSpPr txBox="1"/>
          <p:nvPr/>
        </p:nvSpPr>
        <p:spPr>
          <a:xfrm>
            <a:off x="430696" y="248478"/>
            <a:ext cx="105156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3F"/>
              </a:buClr>
              <a:buSzPct val="100000"/>
              <a:buFont typeface="Proxima Nova"/>
              <a:buNone/>
            </a:pPr>
            <a:r>
              <a:rPr b="1" i="0" lang="en-US" sz="36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2. Conceptual framework: Data Value Chain (DVC)</a:t>
            </a:r>
            <a:endParaRPr b="1" i="0" sz="36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" name="Google Shape;146;g32bbf1c2e7b_0_34"/>
          <p:cNvSpPr txBox="1"/>
          <p:nvPr/>
        </p:nvSpPr>
        <p:spPr>
          <a:xfrm>
            <a:off x="0" y="1135275"/>
            <a:ext cx="12192000" cy="57228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275"/>
              <a:buFont typeface="Calibri"/>
              <a:buNone/>
            </a:pPr>
            <a:r>
              <a:t/>
            </a:r>
            <a:endParaRPr b="1" i="1" sz="18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" name="Google Shape;147;g32bbf1c2e7b_0_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8" name="Google Shape;148;g32bbf1c2e7b_0_34"/>
          <p:cNvPicPr preferRelativeResize="0"/>
          <p:nvPr/>
        </p:nvPicPr>
        <p:blipFill rotWithShape="1">
          <a:blip r:embed="rId4">
            <a:alphaModFix/>
          </a:blip>
          <a:srcRect b="20152" l="0" r="0" t="0"/>
          <a:stretch/>
        </p:blipFill>
        <p:spPr>
          <a:xfrm>
            <a:off x="1526975" y="1258700"/>
            <a:ext cx="9138048" cy="547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g32bbf1c2e7b_0_6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descr="Network connection abstract against a white background" id="154" name="Google Shape;154;g32bbf1c2e7b_0_6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15732"/>
            <a:stretch/>
          </p:blipFill>
          <p:spPr>
            <a:xfrm>
              <a:off x="0" y="1"/>
              <a:ext cx="1219198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g32bbf1c2e7b_0_6"/>
            <p:cNvSpPr/>
            <p:nvPr/>
          </p:nvSpPr>
          <p:spPr>
            <a:xfrm>
              <a:off x="0" y="1138136"/>
              <a:ext cx="12192000" cy="571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g32bbf1c2e7b_0_6"/>
          <p:cNvSpPr txBox="1"/>
          <p:nvPr/>
        </p:nvSpPr>
        <p:spPr>
          <a:xfrm>
            <a:off x="430696" y="248478"/>
            <a:ext cx="105156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3F"/>
              </a:buClr>
              <a:buSzPts val="3600"/>
              <a:buFont typeface="Proxima Nova"/>
              <a:buNone/>
            </a:pPr>
            <a:r>
              <a:rPr b="1" i="0" lang="en-US" sz="36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3. Methodology</a:t>
            </a:r>
            <a:endParaRPr b="1" i="0" sz="36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" name="Google Shape;157;g32bbf1c2e7b_0_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스크린샷이(가) 표시된 사진&#10;&#10;자동 생성된 설명" id="158" name="Google Shape;158;g32bbf1c2e7b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086" y="1777724"/>
            <a:ext cx="3729625" cy="445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스크린샷이(가) 표시된 사진&#10;&#10;자동 생성된 설명" id="159" name="Google Shape;159;g32bbf1c2e7b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1189" y="1777541"/>
            <a:ext cx="3729626" cy="4459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g32bbf1c2e7b_0_6"/>
          <p:cNvGrpSpPr/>
          <p:nvPr/>
        </p:nvGrpSpPr>
        <p:grpSpPr>
          <a:xfrm>
            <a:off x="8117325" y="1777550"/>
            <a:ext cx="3729600" cy="4459500"/>
            <a:chOff x="8117325" y="1777550"/>
            <a:chExt cx="3729600" cy="4459500"/>
          </a:xfrm>
        </p:grpSpPr>
        <p:sp>
          <p:nvSpPr>
            <p:cNvPr id="161" name="Google Shape;161;g32bbf1c2e7b_0_6"/>
            <p:cNvSpPr/>
            <p:nvPr/>
          </p:nvSpPr>
          <p:spPr>
            <a:xfrm>
              <a:off x="8117325" y="1777550"/>
              <a:ext cx="3729600" cy="966900"/>
            </a:xfrm>
            <a:prstGeom prst="rect">
              <a:avLst/>
            </a:prstGeom>
            <a:solidFill>
              <a:srgbClr val="66C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g32bbf1c2e7b_0_6"/>
            <p:cNvSpPr/>
            <p:nvPr/>
          </p:nvSpPr>
          <p:spPr>
            <a:xfrm>
              <a:off x="8117325" y="2744450"/>
              <a:ext cx="3729600" cy="3492600"/>
            </a:xfrm>
            <a:prstGeom prst="rect">
              <a:avLst/>
            </a:prstGeom>
            <a:solidFill>
              <a:srgbClr val="D8EC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g32bbf1c2e7b_0_6"/>
          <p:cNvSpPr txBox="1"/>
          <p:nvPr/>
        </p:nvSpPr>
        <p:spPr>
          <a:xfrm>
            <a:off x="452925" y="1914875"/>
            <a:ext cx="35139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 Technical &amp; Document Review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2bbf1c2e7b_0_6"/>
          <p:cNvSpPr txBox="1"/>
          <p:nvPr/>
        </p:nvSpPr>
        <p:spPr>
          <a:xfrm>
            <a:off x="4383613" y="1991075"/>
            <a:ext cx="34248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 Structured Interviews</a:t>
            </a:r>
            <a:endParaRPr b="1" i="0" sz="2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" name="Google Shape;165;g32bbf1c2e7b_0_6"/>
          <p:cNvSpPr txBox="1"/>
          <p:nvPr/>
        </p:nvSpPr>
        <p:spPr>
          <a:xfrm>
            <a:off x="8225188" y="1991075"/>
            <a:ext cx="34248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 Scenario Walkthroughs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2bbf1c2e7b_0_6"/>
          <p:cNvSpPr txBox="1"/>
          <p:nvPr/>
        </p:nvSpPr>
        <p:spPr>
          <a:xfrm>
            <a:off x="570200" y="2928775"/>
            <a:ext cx="3226800" cy="30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Reviewed IATI’s published documents, such as official reports and meeting minutes, to identify patterns. With support from a data fellow, DFL examined IATI’s data architecture using Python. </a:t>
            </a:r>
            <a:endParaRPr b="0" i="0" sz="22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" name="Google Shape;167;g32bbf1c2e7b_0_6"/>
          <p:cNvSpPr txBox="1"/>
          <p:nvPr/>
        </p:nvSpPr>
        <p:spPr>
          <a:xfrm>
            <a:off x="4482613" y="2928775"/>
            <a:ext cx="3226800" cy="30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Conducted interviews with IATI users, gaining qualitative insights into their experiences with the platform and its data ecosystem. </a:t>
            </a:r>
            <a:endParaRPr b="0" i="0" sz="22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g32bbf1c2e7b_0_6"/>
          <p:cNvSpPr txBox="1"/>
          <p:nvPr/>
        </p:nvSpPr>
        <p:spPr>
          <a:xfrm>
            <a:off x="8324188" y="2928775"/>
            <a:ext cx="3226800" cy="30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Under the guidance of practitioner partners, DFL devised potential use cases of IATI d-portal to assess its viability as a decision support system. </a:t>
            </a:r>
            <a:r>
              <a:rPr b="0" i="1" lang="en-US" sz="2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Primarily d-Portal.</a:t>
            </a:r>
            <a:endParaRPr b="0" i="1" sz="22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g2d96c47c36c_0_129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descr="Network connection abstract against a white background" id="174" name="Google Shape;174;g2d96c47c36c_0_129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15732"/>
            <a:stretch/>
          </p:blipFill>
          <p:spPr>
            <a:xfrm>
              <a:off x="0" y="1"/>
              <a:ext cx="1219198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g2d96c47c36c_0_129"/>
            <p:cNvSpPr/>
            <p:nvPr/>
          </p:nvSpPr>
          <p:spPr>
            <a:xfrm>
              <a:off x="0" y="1138136"/>
              <a:ext cx="12192000" cy="571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g2d96c47c36c_0_129"/>
          <p:cNvSpPr txBox="1"/>
          <p:nvPr/>
        </p:nvSpPr>
        <p:spPr>
          <a:xfrm>
            <a:off x="430696" y="248478"/>
            <a:ext cx="105156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3F"/>
              </a:buClr>
              <a:buSzPts val="3600"/>
              <a:buFont typeface="Proxima Nova"/>
              <a:buNone/>
            </a:pPr>
            <a:r>
              <a:rPr b="1" i="0" lang="en-US" sz="36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User base: Different motivations</a:t>
            </a:r>
            <a:endParaRPr b="1" i="0" sz="36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g2d96c47c36c_0_1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스크린샷이(가) 표시된 사진&#10;&#10;자동 생성된 설명" id="178" name="Google Shape;178;g2d96c47c36c_0_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075" y="1777733"/>
            <a:ext cx="2218586" cy="4459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스크린샷이(가) 표시된 사진&#10;&#10;자동 생성된 설명" id="179" name="Google Shape;179;g2d96c47c36c_0_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6744" y="1777550"/>
            <a:ext cx="2218587" cy="44595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g2d96c47c36c_0_129"/>
          <p:cNvGrpSpPr/>
          <p:nvPr/>
        </p:nvGrpSpPr>
        <p:grpSpPr>
          <a:xfrm>
            <a:off x="4968795" y="1777561"/>
            <a:ext cx="2218739" cy="4459500"/>
            <a:chOff x="8117325" y="1777550"/>
            <a:chExt cx="3729600" cy="4459500"/>
          </a:xfrm>
        </p:grpSpPr>
        <p:sp>
          <p:nvSpPr>
            <p:cNvPr id="181" name="Google Shape;181;g2d96c47c36c_0_129"/>
            <p:cNvSpPr/>
            <p:nvPr/>
          </p:nvSpPr>
          <p:spPr>
            <a:xfrm>
              <a:off x="8117325" y="1777550"/>
              <a:ext cx="3729600" cy="966900"/>
            </a:xfrm>
            <a:prstGeom prst="rect">
              <a:avLst/>
            </a:prstGeom>
            <a:solidFill>
              <a:srgbClr val="66C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g2d96c47c36c_0_129"/>
            <p:cNvSpPr/>
            <p:nvPr/>
          </p:nvSpPr>
          <p:spPr>
            <a:xfrm>
              <a:off x="8117325" y="2744450"/>
              <a:ext cx="3729600" cy="3492600"/>
            </a:xfrm>
            <a:prstGeom prst="rect">
              <a:avLst/>
            </a:prstGeom>
            <a:solidFill>
              <a:srgbClr val="D8EC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g2d96c47c36c_0_129"/>
          <p:cNvSpPr txBox="1"/>
          <p:nvPr/>
        </p:nvSpPr>
        <p:spPr>
          <a:xfrm>
            <a:off x="509661" y="1937702"/>
            <a:ext cx="1889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UNDP HQ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d96c47c36c_0_129"/>
          <p:cNvSpPr txBox="1"/>
          <p:nvPr/>
        </p:nvSpPr>
        <p:spPr>
          <a:xfrm>
            <a:off x="8225188" y="1991075"/>
            <a:ext cx="34248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 Scenario Walkthroughs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d96c47c36c_0_129"/>
          <p:cNvSpPr txBox="1"/>
          <p:nvPr/>
        </p:nvSpPr>
        <p:spPr>
          <a:xfrm>
            <a:off x="570200" y="2928775"/>
            <a:ext cx="1758600" cy="30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 aid planning and transparency of aid related activities</a:t>
            </a:r>
            <a:endParaRPr b="0" i="0" sz="1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스크린샷이(가) 표시된 사진&#10;&#10;자동 생성된 설명" id="186" name="Google Shape;186;g2d96c47c36c_0_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80853" y="1777875"/>
            <a:ext cx="2218587" cy="445955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d96c47c36c_0_129"/>
          <p:cNvSpPr txBox="1"/>
          <p:nvPr/>
        </p:nvSpPr>
        <p:spPr>
          <a:xfrm>
            <a:off x="2821536" y="1937702"/>
            <a:ext cx="1889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UNDP CO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d96c47c36c_0_129"/>
          <p:cNvSpPr txBox="1"/>
          <p:nvPr/>
        </p:nvSpPr>
        <p:spPr>
          <a:xfrm>
            <a:off x="5133386" y="1937702"/>
            <a:ext cx="18894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DevelopmentProviders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d96c47c36c_0_129"/>
          <p:cNvSpPr txBox="1"/>
          <p:nvPr/>
        </p:nvSpPr>
        <p:spPr>
          <a:xfrm>
            <a:off x="7445449" y="1937702"/>
            <a:ext cx="18894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Development Partners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d96c47c36c_0_129"/>
          <p:cNvSpPr txBox="1"/>
          <p:nvPr/>
        </p:nvSpPr>
        <p:spPr>
          <a:xfrm>
            <a:off x="9757286" y="1991077"/>
            <a:ext cx="1889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UNDP HQ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스크린샷이(가) 표시된 사진&#10;&#10;자동 생성된 설명" id="191" name="Google Shape;191;g2d96c47c36c_0_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92775" y="1777733"/>
            <a:ext cx="2218586" cy="445984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d96c47c36c_0_129"/>
          <p:cNvSpPr txBox="1"/>
          <p:nvPr/>
        </p:nvSpPr>
        <p:spPr>
          <a:xfrm>
            <a:off x="9757536" y="1937702"/>
            <a:ext cx="1889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Other users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d96c47c36c_0_129"/>
          <p:cNvSpPr txBox="1"/>
          <p:nvPr/>
        </p:nvSpPr>
        <p:spPr>
          <a:xfrm>
            <a:off x="2821525" y="2928775"/>
            <a:ext cx="1913700" cy="26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Utilize IATI data as a supplementary tool to enhance project planning and informed management decisions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d96c47c36c_0_129"/>
          <p:cNvSpPr txBox="1"/>
          <p:nvPr/>
        </p:nvSpPr>
        <p:spPr>
          <a:xfrm>
            <a:off x="5133375" y="2979025"/>
            <a:ext cx="18894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Tracking budgetary expenditures, ensuring transparency for stakeholders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d96c47c36c_0_129"/>
          <p:cNvSpPr txBox="1"/>
          <p:nvPr/>
        </p:nvSpPr>
        <p:spPr>
          <a:xfrm>
            <a:off x="7364925" y="2928775"/>
            <a:ext cx="19698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Facilitate informed decision-making and improve coordination with donors and development partners (aid implementers)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d96c47c36c_0_129"/>
          <p:cNvSpPr txBox="1"/>
          <p:nvPr/>
        </p:nvSpPr>
        <p:spPr>
          <a:xfrm>
            <a:off x="9757525" y="2979025"/>
            <a:ext cx="19137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integration, reporting, investigative journalism, and transparency monitoring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g3a3a53d45ce_0_3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descr="Network connection abstract against a white background" id="202" name="Google Shape;202;g3a3a53d45ce_0_3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15732"/>
            <a:stretch/>
          </p:blipFill>
          <p:spPr>
            <a:xfrm>
              <a:off x="0" y="1"/>
              <a:ext cx="1219198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g3a3a53d45ce_0_3"/>
            <p:cNvSpPr/>
            <p:nvPr/>
          </p:nvSpPr>
          <p:spPr>
            <a:xfrm>
              <a:off x="0" y="1138136"/>
              <a:ext cx="12192000" cy="571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g3a3a53d45ce_0_3"/>
          <p:cNvSpPr txBox="1"/>
          <p:nvPr/>
        </p:nvSpPr>
        <p:spPr>
          <a:xfrm>
            <a:off x="430696" y="248478"/>
            <a:ext cx="105156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3F"/>
              </a:buClr>
              <a:buSzPts val="3600"/>
              <a:buFont typeface="Proxima Nova"/>
              <a:buNone/>
            </a:pPr>
            <a:r>
              <a:rPr b="1" i="0" lang="en-US" sz="36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Walk-through scenarios</a:t>
            </a:r>
            <a:endParaRPr b="1" i="0" sz="36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5" name="Google Shape;205;g3a3a53d45ce_0_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스크린샷이(가) 표시된 사진&#10;&#10;자동 생성된 설명" id="206" name="Google Shape;206;g3a3a53d45ce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086" y="1777724"/>
            <a:ext cx="3729625" cy="445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스크린샷이(가) 표시된 사진&#10;&#10;자동 생성된 설명" id="207" name="Google Shape;207;g3a3a53d45ce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1189" y="1777541"/>
            <a:ext cx="3729626" cy="4459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g3a3a53d45ce_0_3"/>
          <p:cNvGrpSpPr/>
          <p:nvPr/>
        </p:nvGrpSpPr>
        <p:grpSpPr>
          <a:xfrm>
            <a:off x="8117325" y="1777550"/>
            <a:ext cx="3729600" cy="4459500"/>
            <a:chOff x="8117325" y="1777550"/>
            <a:chExt cx="3729600" cy="4459500"/>
          </a:xfrm>
        </p:grpSpPr>
        <p:sp>
          <p:nvSpPr>
            <p:cNvPr id="209" name="Google Shape;209;g3a3a53d45ce_0_3"/>
            <p:cNvSpPr/>
            <p:nvPr/>
          </p:nvSpPr>
          <p:spPr>
            <a:xfrm>
              <a:off x="8117325" y="1777550"/>
              <a:ext cx="3729600" cy="966900"/>
            </a:xfrm>
            <a:prstGeom prst="rect">
              <a:avLst/>
            </a:prstGeom>
            <a:solidFill>
              <a:srgbClr val="66C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g3a3a53d45ce_0_3"/>
            <p:cNvSpPr/>
            <p:nvPr/>
          </p:nvSpPr>
          <p:spPr>
            <a:xfrm>
              <a:off x="8117325" y="2744450"/>
              <a:ext cx="3729600" cy="3492600"/>
            </a:xfrm>
            <a:prstGeom prst="rect">
              <a:avLst/>
            </a:prstGeom>
            <a:solidFill>
              <a:srgbClr val="D8EC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g3a3a53d45ce_0_3"/>
          <p:cNvSpPr txBox="1"/>
          <p:nvPr/>
        </p:nvSpPr>
        <p:spPr>
          <a:xfrm>
            <a:off x="452925" y="1914875"/>
            <a:ext cx="35139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Scenario</a:t>
            </a:r>
            <a:r>
              <a:rPr b="1" i="0" lang="en-US" sz="9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One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3a3a53d45ce_0_3"/>
          <p:cNvSpPr txBox="1"/>
          <p:nvPr/>
        </p:nvSpPr>
        <p:spPr>
          <a:xfrm>
            <a:off x="4383613" y="1991075"/>
            <a:ext cx="34248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Scenario Four</a:t>
            </a:r>
            <a:endParaRPr b="1" i="0" sz="2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3" name="Google Shape;213;g3a3a53d45ce_0_3"/>
          <p:cNvSpPr txBox="1"/>
          <p:nvPr/>
        </p:nvSpPr>
        <p:spPr>
          <a:xfrm>
            <a:off x="8225188" y="1991075"/>
            <a:ext cx="34248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Scenario Six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3a3a53d45ce_0_3"/>
          <p:cNvSpPr txBox="1"/>
          <p:nvPr/>
        </p:nvSpPr>
        <p:spPr>
          <a:xfrm>
            <a:off x="570200" y="2928775"/>
            <a:ext cx="3226800" cy="30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1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(Actor)</a:t>
            </a: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Health Official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1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(Topic)</a:t>
            </a: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Vector-borne Disease Aid Assistance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1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(Scenario)</a:t>
            </a: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 am a government official in the CDC equivalent of a country in Latin America. I need to find an NGO with a track record of working in Latin America, with experience dealing with infectious disease transmission. Ideally, the NGO should have a track record of not going over budget and completing projects on time.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5" name="Google Shape;215;g3a3a53d45ce_0_3"/>
          <p:cNvSpPr txBox="1"/>
          <p:nvPr/>
        </p:nvSpPr>
        <p:spPr>
          <a:xfrm>
            <a:off x="4482613" y="2928775"/>
            <a:ext cx="3226800" cy="30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1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(Actor)</a:t>
            </a: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Policy Maker in a Donor Country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1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(Topic)</a:t>
            </a: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Aid Portfolio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1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(Scenario)</a:t>
            </a:r>
            <a:r>
              <a:rPr b="0" i="0" lang="en-US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 am a policy maker from a donor country evaluating the allocation of our country's aid to South America. I use IATI to analyze our aid's distribution across different sectors (health, education, infrastructure) and its alignment with our strategic goals, ensuring that our international aid portfolio is balanced and effective.</a:t>
            </a:r>
            <a:endParaRPr b="0" i="0" sz="12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6" name="Google Shape;216;g3a3a53d45ce_0_3"/>
          <p:cNvSpPr txBox="1"/>
          <p:nvPr/>
        </p:nvSpPr>
        <p:spPr>
          <a:xfrm>
            <a:off x="8324188" y="2928775"/>
            <a:ext cx="3226800" cy="30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i="0" lang="en-US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(Actor)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UNDP Analyst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i="0" lang="en-US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(Topic)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MEA Gender Equality Initiatives</a:t>
            </a:r>
            <a:endParaRPr b="0" i="0" sz="1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i="0" lang="en-US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(Scenario)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As a UNDP analyst, I am tasked with preparing a comprehensive report on gender equality projects funded in the Middle East. I use IATI to gather data on the scope, funding, and outcomes of these projects to assess trends and prepare recommendations for future funding directions.</a:t>
            </a:r>
            <a:endParaRPr b="0" i="0" sz="12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g32c9d2616a2_0_16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descr="Network connection abstract against a white background" id="223" name="Google Shape;223;g32c9d2616a2_0_16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15732"/>
            <a:stretch/>
          </p:blipFill>
          <p:spPr>
            <a:xfrm>
              <a:off x="0" y="1"/>
              <a:ext cx="1219198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g32c9d2616a2_0_16"/>
            <p:cNvSpPr/>
            <p:nvPr/>
          </p:nvSpPr>
          <p:spPr>
            <a:xfrm>
              <a:off x="0" y="1138136"/>
              <a:ext cx="12192000" cy="571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g32c9d2616a2_0_16"/>
          <p:cNvSpPr txBox="1"/>
          <p:nvPr/>
        </p:nvSpPr>
        <p:spPr>
          <a:xfrm>
            <a:off x="430696" y="248478"/>
            <a:ext cx="105156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3F"/>
              </a:buClr>
              <a:buSzPts val="3600"/>
              <a:buFont typeface="Proxima Nova"/>
              <a:buNone/>
            </a:pPr>
            <a:r>
              <a:rPr b="1" i="0" lang="en-US" sz="36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Walk-through scenario flow chart sample</a:t>
            </a:r>
            <a:endParaRPr b="1" i="0" sz="36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6" name="Google Shape;226;g32c9d2616a2_0_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diagram of a company&#10;&#10;Description automatically generated" id="227" name="Google Shape;227;g32c9d2616a2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441175"/>
            <a:ext cx="10515600" cy="20003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g32b69cabe72_0_218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descr="Network connection abstract against a white background" id="233" name="Google Shape;233;g32b69cabe72_0_218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15732"/>
            <a:stretch/>
          </p:blipFill>
          <p:spPr>
            <a:xfrm>
              <a:off x="0" y="1"/>
              <a:ext cx="12191980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g32b69cabe72_0_218"/>
            <p:cNvSpPr/>
            <p:nvPr/>
          </p:nvSpPr>
          <p:spPr>
            <a:xfrm>
              <a:off x="0" y="1138136"/>
              <a:ext cx="12192000" cy="571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g32b69cabe72_0_218"/>
          <p:cNvSpPr txBox="1"/>
          <p:nvPr/>
        </p:nvSpPr>
        <p:spPr>
          <a:xfrm>
            <a:off x="430696" y="248478"/>
            <a:ext cx="105156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3F"/>
              </a:buClr>
              <a:buSzPts val="3600"/>
              <a:buFont typeface="Proxima Nova"/>
              <a:buNone/>
            </a:pPr>
            <a:r>
              <a:rPr b="1" i="0" lang="en-US" sz="3600" u="none" cap="none" strike="noStrike">
                <a:solidFill>
                  <a:srgbClr val="1D2F3F"/>
                </a:solidFill>
                <a:latin typeface="Proxima Nova"/>
                <a:ea typeface="Proxima Nova"/>
                <a:cs typeface="Proxima Nova"/>
                <a:sym typeface="Proxima Nova"/>
              </a:rPr>
              <a:t>Analytical framework: Evaluation criteria </a:t>
            </a:r>
            <a:r>
              <a:rPr b="0" i="0" lang="en-US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(Wang and Strong 1992)</a:t>
            </a:r>
            <a:endParaRPr b="1" i="0" sz="3600" u="none" cap="none" strike="noStrike">
              <a:solidFill>
                <a:srgbClr val="1D2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6" name="Google Shape;236;g32b69cabe72_0_2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37" name="Google Shape;237;g32b69cabe72_0_218"/>
          <p:cNvGraphicFramePr/>
          <p:nvPr/>
        </p:nvGraphicFramePr>
        <p:xfrm>
          <a:off x="838188" y="16409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{D34BACCA-02A9-4172-9CDB-B91F60D34C7A}</a:tableStyleId>
              </a:tblPr>
              <a:tblGrid>
                <a:gridCol w="4757925"/>
                <a:gridCol w="5757675"/>
              </a:tblGrid>
              <a:tr h="20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Dimension(s)</a:t>
                      </a:r>
                      <a:endParaRPr b="1"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Component</a:t>
                      </a:r>
                      <a:endParaRPr b="1"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C4E0B2"/>
                    </a:solidFill>
                  </a:tcPr>
                </a:tc>
              </a:tr>
              <a:tr h="51920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Intrinsic Quality</a:t>
                      </a:r>
                      <a:endParaRPr i="1"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Accuracy 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reflects real-world conditions and free from errors or inconsistencies)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</a:tr>
              <a:tr h="5192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Objectiveness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</a:tr>
              <a:tr h="5192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Credibility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</a:tr>
              <a:tr h="51920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Contextual Relevance</a:t>
                      </a:r>
                      <a:endParaRPr i="1"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Completeness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(captures all necessary information)</a:t>
                      </a:r>
                      <a:endParaRPr sz="11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</a:tr>
              <a:tr h="5192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Timeliness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(current and up-to-date)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</a:tr>
              <a:tr h="5192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Appropriateness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(aligns with the specific needs of its users)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</a:tr>
              <a:tr h="5192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Representational Clarity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Interpretability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(clarity and coherence)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</a:tr>
              <a:tr h="5192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Consistency 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(follows uniform formats, definitions, and structures)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</a:tr>
              <a:tr h="519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Accessibility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Ease of use</a:t>
                      </a:r>
                      <a:endParaRPr sz="17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0" marB="0" marR="68575" marL="68575" anchor="ctr">
                    <a:solidFill>
                      <a:srgbClr val="ECFE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2023-10-04T04:19:39Z</dcterms:created>
  <dc:creator>Jimin Kim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0x0101005A9A198C16534A4593E96A7E23313161</vt:lpwstr>
  </property>
</Properties>
</file>